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256" r:id="rId2"/>
    <p:sldId id="306" r:id="rId3"/>
    <p:sldId id="307" r:id="rId4"/>
    <p:sldId id="308" r:id="rId5"/>
    <p:sldId id="309" r:id="rId6"/>
    <p:sldId id="382" r:id="rId7"/>
    <p:sldId id="383" r:id="rId8"/>
    <p:sldId id="310" r:id="rId9"/>
    <p:sldId id="311" r:id="rId10"/>
    <p:sldId id="312" r:id="rId11"/>
    <p:sldId id="313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32" r:id="rId27"/>
    <p:sldId id="333" r:id="rId28"/>
    <p:sldId id="334" r:id="rId29"/>
    <p:sldId id="335" r:id="rId30"/>
    <p:sldId id="336" r:id="rId31"/>
    <p:sldId id="337" r:id="rId32"/>
    <p:sldId id="338" r:id="rId33"/>
    <p:sldId id="339" r:id="rId34"/>
    <p:sldId id="340" r:id="rId35"/>
    <p:sldId id="341" r:id="rId36"/>
    <p:sldId id="342" r:id="rId37"/>
    <p:sldId id="343" r:id="rId38"/>
    <p:sldId id="344" r:id="rId39"/>
    <p:sldId id="345" r:id="rId40"/>
    <p:sldId id="346" r:id="rId41"/>
    <p:sldId id="347" r:id="rId42"/>
    <p:sldId id="348" r:id="rId43"/>
    <p:sldId id="349" r:id="rId44"/>
    <p:sldId id="350" r:id="rId45"/>
    <p:sldId id="351" r:id="rId46"/>
    <p:sldId id="352" r:id="rId47"/>
    <p:sldId id="353" r:id="rId48"/>
    <p:sldId id="354" r:id="rId49"/>
    <p:sldId id="355" r:id="rId50"/>
    <p:sldId id="356" r:id="rId51"/>
    <p:sldId id="357" r:id="rId52"/>
    <p:sldId id="358" r:id="rId53"/>
    <p:sldId id="359" r:id="rId54"/>
    <p:sldId id="360" r:id="rId55"/>
    <p:sldId id="361" r:id="rId56"/>
    <p:sldId id="314" r:id="rId57"/>
    <p:sldId id="315" r:id="rId58"/>
    <p:sldId id="316" r:id="rId59"/>
    <p:sldId id="317" r:id="rId60"/>
    <p:sldId id="362" r:id="rId61"/>
    <p:sldId id="363" r:id="rId62"/>
    <p:sldId id="364" r:id="rId63"/>
    <p:sldId id="365" r:id="rId64"/>
    <p:sldId id="368" r:id="rId65"/>
    <p:sldId id="366" r:id="rId66"/>
    <p:sldId id="378" r:id="rId67"/>
    <p:sldId id="380" r:id="rId68"/>
    <p:sldId id="379" r:id="rId69"/>
    <p:sldId id="381" r:id="rId70"/>
    <p:sldId id="375" r:id="rId71"/>
    <p:sldId id="384" r:id="rId72"/>
    <p:sldId id="369" r:id="rId73"/>
    <p:sldId id="370" r:id="rId74"/>
    <p:sldId id="371" r:id="rId75"/>
    <p:sldId id="372" r:id="rId76"/>
    <p:sldId id="373" r:id="rId77"/>
    <p:sldId id="374" r:id="rId78"/>
  </p:sldIdLst>
  <p:sldSz cx="12192000" cy="6858000"/>
  <p:notesSz cx="6858000" cy="9144000"/>
  <p:custDataLst>
    <p:tags r:id="rId8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C5D9"/>
    <a:srgbClr val="E0BC5D"/>
    <a:srgbClr val="0F1D38"/>
    <a:srgbClr val="909CA8"/>
    <a:srgbClr val="F6D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6" d="100"/>
          <a:sy n="86" d="100"/>
        </p:scale>
        <p:origin x="300" y="90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1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6DFF44-1AE3-4BA7-B709-D2DDC7C4A7F2}" type="datetimeFigureOut">
              <a:rPr lang="zh-CN" altLang="en-US" smtClean="0"/>
              <a:t>2020/7/16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5BAC6-6881-44A0-A808-F1B150368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9690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5BAC6-6881-44A0-A808-F1B1503684E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45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88747-8A96-44D6-B8F0-B45260E399A8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081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88747-8A96-44D6-B8F0-B45260E399A8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81552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88747-8A96-44D6-B8F0-B45260E399A8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610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88747-8A96-44D6-B8F0-B45260E399A8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66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88747-8A96-44D6-B8F0-B45260E399A8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9046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88747-8A96-44D6-B8F0-B45260E399A8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0487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88747-8A96-44D6-B8F0-B45260E399A8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577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88747-8A96-44D6-B8F0-B45260E399A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35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66</a:t>
            </a:r>
            <a:r>
              <a:rPr lang="zh-TW" altLang="en-US" dirty="0" smtClean="0"/>
              <a:t>格分別為美德與惡習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849302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88747-8A96-44D6-B8F0-B45260E399A8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703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88747-8A96-44D6-B8F0-B45260E399A8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4965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88747-8A96-44D6-B8F0-B45260E399A8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248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88747-8A96-44D6-B8F0-B45260E399A8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739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88747-8A96-44D6-B8F0-B45260E399A8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904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88747-8A96-44D6-B8F0-B45260E399A8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612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711368-9801-40E3-9BE3-142736D10D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52BB9E8-8871-4CB5-AA56-9FA33751FC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62ED46-4D9D-4B8F-851A-8962DF3ED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17CF-12AD-445C-B107-AACC8865172A}" type="datetimeFigureOut">
              <a:rPr lang="zh-CN" altLang="en-US" smtClean="0"/>
              <a:t>2020/7/16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E44608-1026-491E-9942-84A612CF4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D1E435-8970-4D51-94B5-C6CC623A6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C57B-F446-4A06-9E14-86B49B338E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6917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CD6A1DA-90C9-4B0A-887F-63FCC54597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" y="0"/>
            <a:ext cx="12191081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2D20B61-C62F-4F59-87F2-3E06972CD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895" y="5862391"/>
            <a:ext cx="923333" cy="30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78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D25E0-8FA7-4104-96CB-FC433E612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9925785-B0B1-44DA-8AD5-60FBF48A41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A24D2D-CA20-4295-B5BA-759A26A6D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17CF-12AD-445C-B107-AACC8865172A}" type="datetimeFigureOut">
              <a:rPr lang="zh-CN" altLang="en-US" smtClean="0"/>
              <a:t>2020/7/16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F716C7-FBD3-48B0-BF89-11232FBEA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3F100E-8C01-4AC9-A733-DD4D5D299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C57B-F446-4A06-9E14-86B49B338E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535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0B2BA11-67E6-474F-9E78-D2656FAF1D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BBBAA2E-C8D9-4135-A95F-0A17ED938E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E0C932-D35D-4111-98E8-4D7024595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17CF-12AD-445C-B107-AACC8865172A}" type="datetimeFigureOut">
              <a:rPr lang="zh-CN" altLang="en-US" smtClean="0"/>
              <a:t>2020/7/16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F35C05-A93F-4BD9-8EA2-FA0127532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BD741F-ACE6-42B0-8A2A-4725990C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C57B-F446-4A06-9E14-86B49B338E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782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3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063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B5BA9E-FE11-4AAE-85D5-DA80AABE3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7FD3EC-BF30-4846-8691-8D0F0A68D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F9A24A-9B91-424E-AE10-E5C6A5BE3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17CF-12AD-445C-B107-AACC8865172A}" type="datetimeFigureOut">
              <a:rPr lang="zh-CN" altLang="en-US" smtClean="0"/>
              <a:t>2020/7/16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1B209-8E0B-434F-95DB-DD7A50A5D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51A4C5-4E63-46E0-878E-9A97FFB1D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C57B-F446-4A06-9E14-86B49B338E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561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D7E8C8-5E8A-48CF-B5A3-DC94CDC2E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F3EB090-EAB7-4EF2-977B-96B640499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B3CB22-97B6-49E3-9189-B55D55E16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17CF-12AD-445C-B107-AACC8865172A}" type="datetimeFigureOut">
              <a:rPr lang="zh-CN" altLang="en-US" smtClean="0"/>
              <a:t>2020/7/16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92F3D9-5816-4AA7-8B44-5C1C89FCC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7912EE-1C02-40A1-870F-AE0788C31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C57B-F446-4A06-9E14-86B49B338E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653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AAB05E-A83B-47A8-9DF8-5F6DDA1D4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65090C-0DF3-453F-8FDE-44D2AFB953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498AEA4-166E-4B89-B918-4FEECF861F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5A64B6-B4B4-4911-A048-6CB3F6B7C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17CF-12AD-445C-B107-AACC8865172A}" type="datetimeFigureOut">
              <a:rPr lang="zh-CN" altLang="en-US" smtClean="0"/>
              <a:t>2020/7/16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7C99FD3-3C95-4A69-8827-3ECB5E184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65FE578-7238-4EC2-A2FA-56C6E3F62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C57B-F446-4A06-9E14-86B49B338E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217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B6013E-0BE0-40D7-935C-46ADF3C89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75596E-E6D8-44FD-8B88-3919EDFB9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963CFD-17BA-4254-A5BD-3ADC8289F8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01CF005-4775-4B24-B771-F5468E1BDC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F07D1D2-E71E-4F6D-9128-4B7E18C39F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A3ED537-60EA-4583-96D7-6D55F6481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17CF-12AD-445C-B107-AACC8865172A}" type="datetimeFigureOut">
              <a:rPr lang="zh-CN" altLang="en-US" smtClean="0"/>
              <a:t>2020/7/16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1EA8E0C-46DA-4069-85D7-E711C0D0C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F98EE06-3906-4D67-8EA1-D87D65CF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C57B-F446-4A06-9E14-86B49B338E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0127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DB1A21-D2E7-4368-BD25-F2E1A9E6E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AF054E7-7A40-47BB-B238-096FCA7A8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17CF-12AD-445C-B107-AACC8865172A}" type="datetimeFigureOut">
              <a:rPr lang="zh-CN" altLang="en-US" smtClean="0"/>
              <a:t>2020/7/16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7C28814-B808-407C-B29A-CC585426F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1B93521-1C54-4ACE-9E4C-E5148780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C57B-F446-4A06-9E14-86B49B338E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321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E6D6CE6-8069-434B-BF73-3C78076FC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17CF-12AD-445C-B107-AACC8865172A}" type="datetimeFigureOut">
              <a:rPr lang="zh-CN" altLang="en-US" smtClean="0"/>
              <a:t>2020/7/16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08F1C1E-6A77-4C39-8F44-9FC9700A3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CCFF02A-8B5B-4A66-8EA0-F57E5993D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C57B-F446-4A06-9E14-86B49B338E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2684D2E-3419-47B5-9D48-E463A9ECCA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" y="0"/>
            <a:ext cx="12191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38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8F8337F-3789-4288-8996-22614EF950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" y="0"/>
            <a:ext cx="12191082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96C7032-203B-448B-8649-FBAA68F64AC3}"/>
              </a:ext>
            </a:extLst>
          </p:cNvPr>
          <p:cNvSpPr/>
          <p:nvPr userDrawn="1"/>
        </p:nvSpPr>
        <p:spPr>
          <a:xfrm>
            <a:off x="2222500" y="1936750"/>
            <a:ext cx="7772400" cy="2984500"/>
          </a:xfrm>
          <a:prstGeom prst="rect">
            <a:avLst/>
          </a:prstGeom>
          <a:blipFill dpi="0" rotWithShape="1">
            <a:blip r:embed="rId3">
              <a:alphaModFix amt="2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663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9384F29-BAA1-46B7-81B6-D89FBF429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17CF-12AD-445C-B107-AACC8865172A}" type="datetimeFigureOut">
              <a:rPr lang="zh-CN" altLang="en-US" smtClean="0"/>
              <a:t>2020/7/16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CB1CD67-B33B-4603-A74D-BFFF7E277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1FF2402-35E3-4FF5-ACBD-75DCDDA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C57B-F446-4A06-9E14-86B49B338E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062AE9A-C2BA-469B-AFAD-FE7E13E662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" y="0"/>
            <a:ext cx="12191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86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00EE542-EBF6-43E6-8494-819AF99B8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9E9A13-58BB-405B-AD0D-737CF38DA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52FEF8-7242-42F2-A926-A0E7698CB9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217CF-12AD-445C-B107-AACC8865172A}" type="datetimeFigureOut">
              <a:rPr lang="zh-CN" altLang="en-US" smtClean="0"/>
              <a:t>2020/7/16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A56BE7-36DC-4C23-9CFC-1E003F6ABA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D0DD96-20AE-451F-BC73-F2C3D863D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6C57B-F446-4A06-9E14-86B49B338EC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27963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58" r:id="rId11"/>
    <p:sldLayoutId id="2147483659" r:id="rId12"/>
    <p:sldLayoutId id="2147483673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2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emf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97D4936-71B9-45C9-8B54-D3EBC6A131E8}"/>
              </a:ext>
            </a:extLst>
          </p:cNvPr>
          <p:cNvSpPr txBox="1"/>
          <p:nvPr/>
        </p:nvSpPr>
        <p:spPr>
          <a:xfrm>
            <a:off x="3183674" y="2200372"/>
            <a:ext cx="57986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000" b="1" dirty="0" smtClean="0">
                <a:solidFill>
                  <a:srgbClr val="0F1D38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族語教學</a:t>
            </a:r>
            <a:endParaRPr lang="en-US" altLang="zh-TW" sz="5000" b="1" dirty="0" smtClean="0">
              <a:solidFill>
                <a:srgbClr val="0F1D38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/>
            <a:r>
              <a:rPr lang="zh-TW" altLang="en-US" sz="5000" b="1" dirty="0" smtClean="0">
                <a:solidFill>
                  <a:srgbClr val="0F1D38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桌遊教具遊戲設計</a:t>
            </a:r>
            <a:endParaRPr lang="zh-CN" altLang="en-US" sz="5000" b="1" dirty="0">
              <a:solidFill>
                <a:srgbClr val="0F1D38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D4AF102-7410-4CA9-9CF1-088FBA252AB3}"/>
              </a:ext>
            </a:extLst>
          </p:cNvPr>
          <p:cNvSpPr txBox="1"/>
          <p:nvPr/>
        </p:nvSpPr>
        <p:spPr>
          <a:xfrm>
            <a:off x="4701833" y="3937524"/>
            <a:ext cx="2762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chemeClr val="accent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Verdana" panose="020B0604030504040204" pitchFamily="34" charset="0"/>
              </a:rPr>
              <a:t>2020.07.16</a:t>
            </a:r>
            <a:r>
              <a:rPr lang="zh-TW" altLang="en-US" sz="4000" b="1" dirty="0" smtClean="0">
                <a:solidFill>
                  <a:schemeClr val="accent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Verdana" panose="020B0604030504040204" pitchFamily="34" charset="0"/>
              </a:rPr>
              <a:t> </a:t>
            </a:r>
            <a:endParaRPr lang="zh-CN" altLang="en-US" sz="4000" b="1" dirty="0">
              <a:solidFill>
                <a:schemeClr val="accent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Verdana" panose="020B0604030504040204" pitchFamily="34" charset="0"/>
            </a:endParaRPr>
          </a:p>
        </p:txBody>
      </p:sp>
      <p:sp>
        <p:nvSpPr>
          <p:cNvPr id="5" name="文本框 5">
            <a:extLst>
              <a:ext uri="{FF2B5EF4-FFF2-40B4-BE49-F238E27FC236}">
                <a16:creationId xmlns:a16="http://schemas.microsoft.com/office/drawing/2014/main" id="{1D4AF102-7410-4CA9-9CF1-088FBA252AB3}"/>
              </a:ext>
            </a:extLst>
          </p:cNvPr>
          <p:cNvSpPr txBox="1"/>
          <p:nvPr/>
        </p:nvSpPr>
        <p:spPr>
          <a:xfrm>
            <a:off x="4701833" y="4751346"/>
            <a:ext cx="2762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chemeClr val="accent2"/>
                </a:solidFill>
                <a:latin typeface="華康粗圓體" panose="020F0709000000000000" pitchFamily="49" charset="-120"/>
                <a:ea typeface="華康粗圓體" panose="020F0709000000000000" pitchFamily="49" charset="-120"/>
                <a:cs typeface="Verdana" panose="020B0604030504040204" pitchFamily="34" charset="0"/>
              </a:rPr>
              <a:t>何玉琳</a:t>
            </a:r>
            <a:endParaRPr lang="zh-CN" altLang="en-US" sz="4000" b="1" dirty="0">
              <a:solidFill>
                <a:schemeClr val="accent2"/>
              </a:solidFill>
              <a:latin typeface="華康粗圓體" panose="020F0709000000000000" pitchFamily="49" charset="-120"/>
              <a:ea typeface="華康粗圓體" panose="020F0709000000000000" pitchFamily="49" charset="-12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80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5" grpId="0"/>
    </p:bldLst>
  </p:timing>
  <p:extLst mod="1">
    <p:ext uri="{E180D4A7-C9FB-4DFB-919C-405C955672EB}">
      <p14:showEvtLst xmlns:p14="http://schemas.microsoft.com/office/powerpoint/2010/main">
        <p14:playEvt time="12" objId="1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如何提升小孩學習自發性 最有效的方法居然是「玩」？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5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222033" y="47204"/>
            <a:ext cx="4675171" cy="3941926"/>
            <a:chOff x="16998" y="755677"/>
            <a:chExt cx="3885662" cy="376517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98" y="755677"/>
              <a:ext cx="3885662" cy="3765176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982564" y="1761504"/>
              <a:ext cx="2070279" cy="1146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3600" dirty="0" smtClean="0">
                  <a:solidFill>
                    <a:srgbClr val="644825"/>
                  </a:solidFill>
                  <a:latin typeface="華康墨字體" panose="040B0909000000000000" pitchFamily="81" charset="-120"/>
                  <a:ea typeface="華康墨字體" panose="040B0909000000000000" pitchFamily="81" charset="-120"/>
                  <a:cs typeface="inpin heiti" charset="-122"/>
                </a:rPr>
                <a:t>  學習是</a:t>
              </a:r>
              <a:endParaRPr kumimoji="1" lang="en-US" altLang="zh-TW" sz="3600" dirty="0" smtClean="0">
                <a:solidFill>
                  <a:srgbClr val="644825"/>
                </a:solidFill>
                <a:latin typeface="華康墨字體" panose="040B0909000000000000" pitchFamily="81" charset="-120"/>
                <a:ea typeface="華康墨字體" panose="040B0909000000000000" pitchFamily="81" charset="-120"/>
                <a:cs typeface="inpin heiti" charset="-122"/>
              </a:endParaRPr>
            </a:p>
            <a:p>
              <a:r>
                <a:rPr kumimoji="1" lang="zh-TW" altLang="en-US" sz="3600" dirty="0" smtClean="0">
                  <a:solidFill>
                    <a:srgbClr val="FF0000"/>
                  </a:solidFill>
                  <a:latin typeface="華康墨字體" panose="040B0909000000000000" pitchFamily="81" charset="-120"/>
                  <a:ea typeface="華康墨字體" panose="040B0909000000000000" pitchFamily="81" charset="-120"/>
                  <a:cs typeface="inpin heiti" charset="-122"/>
                </a:rPr>
                <a:t>自發</a:t>
              </a:r>
              <a:r>
                <a:rPr kumimoji="1" lang="zh-TW" altLang="en-US" sz="3600" dirty="0" smtClean="0">
                  <a:solidFill>
                    <a:srgbClr val="644825"/>
                  </a:solidFill>
                  <a:latin typeface="華康墨字體" panose="040B0909000000000000" pitchFamily="81" charset="-120"/>
                  <a:ea typeface="華康墨字體" panose="040B0909000000000000" pitchFamily="81" charset="-120"/>
                  <a:cs typeface="inpin heiti" charset="-122"/>
                </a:rPr>
                <a:t>的過程</a:t>
              </a:r>
              <a:endParaRPr kumimoji="1" lang="zh-CN" altLang="en-US" sz="3600" dirty="0">
                <a:solidFill>
                  <a:srgbClr val="644825"/>
                </a:solidFill>
                <a:latin typeface="華康墨字體" panose="040B0909000000000000" pitchFamily="81" charset="-120"/>
                <a:ea typeface="華康墨字體" panose="040B0909000000000000" pitchFamily="81" charset="-120"/>
                <a:cs typeface="inpin heiti" charset="-122"/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7775127" y="0"/>
            <a:ext cx="4416873" cy="4025611"/>
            <a:chOff x="264098" y="966002"/>
            <a:chExt cx="3885662" cy="3765176"/>
          </a:xfrm>
        </p:grpSpPr>
        <p:pic>
          <p:nvPicPr>
            <p:cNvPr id="12" name="图片 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098" y="966002"/>
              <a:ext cx="3885662" cy="3765176"/>
            </a:xfrm>
            <a:prstGeom prst="rect">
              <a:avLst/>
            </a:prstGeom>
          </p:spPr>
        </p:pic>
        <p:sp>
          <p:nvSpPr>
            <p:cNvPr id="13" name="文本框 3"/>
            <p:cNvSpPr txBox="1"/>
            <p:nvPr/>
          </p:nvSpPr>
          <p:spPr>
            <a:xfrm>
              <a:off x="1287536" y="1919987"/>
              <a:ext cx="229247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2800" dirty="0" smtClean="0">
                  <a:solidFill>
                    <a:srgbClr val="644825"/>
                  </a:solidFill>
                  <a:latin typeface="華康墨字體" panose="040B0909000000000000" pitchFamily="81" charset="-120"/>
                  <a:ea typeface="華康墨字體" panose="040B0909000000000000" pitchFamily="81" charset="-120"/>
                  <a:cs typeface="inpin heiti" charset="-122"/>
                </a:rPr>
                <a:t>家長</a:t>
              </a:r>
              <a:r>
                <a:rPr kumimoji="1" lang="zh-TW" altLang="en-US" sz="2800" dirty="0">
                  <a:solidFill>
                    <a:srgbClr val="644825"/>
                  </a:solidFill>
                  <a:latin typeface="華康墨字體" panose="040B0909000000000000" pitchFamily="81" charset="-120"/>
                  <a:ea typeface="華康墨字體" panose="040B0909000000000000" pitchFamily="81" charset="-120"/>
                  <a:cs typeface="inpin heiti" charset="-122"/>
                </a:rPr>
                <a:t>老師</a:t>
              </a:r>
              <a:r>
                <a:rPr kumimoji="1" lang="zh-TW" altLang="en-US" sz="2800" dirty="0" smtClean="0">
                  <a:solidFill>
                    <a:srgbClr val="644825"/>
                  </a:solidFill>
                  <a:latin typeface="華康墨字體" panose="040B0909000000000000" pitchFamily="81" charset="-120"/>
                  <a:ea typeface="華康墨字體" panose="040B0909000000000000" pitchFamily="81" charset="-120"/>
                  <a:cs typeface="inpin heiti" charset="-122"/>
                </a:rPr>
                <a:t>提供適當的</a:t>
              </a:r>
              <a:r>
                <a:rPr kumimoji="1" lang="zh-TW" altLang="en-US" sz="3600" dirty="0" smtClean="0">
                  <a:solidFill>
                    <a:srgbClr val="FF0000"/>
                  </a:solidFill>
                  <a:latin typeface="華康墨字體" panose="040B0909000000000000" pitchFamily="81" charset="-120"/>
                  <a:ea typeface="華康墨字體" panose="040B0909000000000000" pitchFamily="81" charset="-120"/>
                  <a:cs typeface="inpin heiti" charset="-122"/>
                </a:rPr>
                <a:t>輔助</a:t>
              </a:r>
              <a:endParaRPr kumimoji="1" lang="zh-CN" altLang="en-US" sz="3600" dirty="0">
                <a:solidFill>
                  <a:srgbClr val="FF0000"/>
                </a:solidFill>
                <a:latin typeface="華康墨字體" panose="040B0909000000000000" pitchFamily="81" charset="-120"/>
                <a:ea typeface="華康墨字體" panose="040B0909000000000000" pitchFamily="81" charset="-120"/>
                <a:cs typeface="inpin heiti" charset="-122"/>
              </a:endParaRP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4184751" y="2968341"/>
            <a:ext cx="4269380" cy="3889659"/>
            <a:chOff x="264098" y="966002"/>
            <a:chExt cx="3885662" cy="3765176"/>
          </a:xfrm>
        </p:grpSpPr>
        <p:pic>
          <p:nvPicPr>
            <p:cNvPr id="15" name="图片 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098" y="966002"/>
              <a:ext cx="3885662" cy="3765176"/>
            </a:xfrm>
            <a:prstGeom prst="rect">
              <a:avLst/>
            </a:prstGeom>
          </p:spPr>
        </p:pic>
        <p:sp>
          <p:nvSpPr>
            <p:cNvPr id="16" name="文本框 3"/>
            <p:cNvSpPr txBox="1"/>
            <p:nvPr/>
          </p:nvSpPr>
          <p:spPr>
            <a:xfrm>
              <a:off x="1171789" y="1989436"/>
              <a:ext cx="235999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3000" dirty="0" smtClean="0">
                  <a:solidFill>
                    <a:srgbClr val="644825"/>
                  </a:solidFill>
                  <a:latin typeface="華康墨字體" panose="040B0909000000000000" pitchFamily="81" charset="-120"/>
                  <a:ea typeface="華康墨字體" panose="040B0909000000000000" pitchFamily="81" charset="-120"/>
                  <a:cs typeface="inpin heiti" charset="-122"/>
                </a:rPr>
                <a:t>最有效的方法   </a:t>
              </a:r>
              <a:endParaRPr kumimoji="1" lang="en-US" altLang="zh-TW" sz="3000" dirty="0" smtClean="0">
                <a:solidFill>
                  <a:srgbClr val="644825"/>
                </a:solidFill>
                <a:latin typeface="華康墨字體" panose="040B0909000000000000" pitchFamily="81" charset="-120"/>
                <a:ea typeface="華康墨字體" panose="040B0909000000000000" pitchFamily="81" charset="-120"/>
                <a:cs typeface="inpin heiti" charset="-122"/>
              </a:endParaRPr>
            </a:p>
            <a:p>
              <a:r>
                <a:rPr kumimoji="1" lang="en-US" altLang="zh-TW" sz="3000" dirty="0">
                  <a:solidFill>
                    <a:srgbClr val="644825"/>
                  </a:solidFill>
                  <a:latin typeface="華康墨字體" panose="040B0909000000000000" pitchFamily="81" charset="-120"/>
                  <a:ea typeface="華康墨字體" panose="040B0909000000000000" pitchFamily="81" charset="-120"/>
                  <a:cs typeface="inpin heiti" charset="-122"/>
                </a:rPr>
                <a:t> </a:t>
              </a:r>
              <a:r>
                <a:rPr kumimoji="1" lang="en-US" altLang="zh-TW" sz="3000" dirty="0" smtClean="0">
                  <a:solidFill>
                    <a:srgbClr val="644825"/>
                  </a:solidFill>
                  <a:latin typeface="華康墨字體" panose="040B0909000000000000" pitchFamily="81" charset="-120"/>
                  <a:ea typeface="華康墨字體" panose="040B0909000000000000" pitchFamily="81" charset="-120"/>
                  <a:cs typeface="inpin heiti" charset="-122"/>
                </a:rPr>
                <a:t> </a:t>
              </a:r>
              <a:r>
                <a:rPr kumimoji="1" lang="zh-TW" altLang="en-US" sz="3600" dirty="0" smtClean="0">
                  <a:solidFill>
                    <a:srgbClr val="FF0000"/>
                  </a:solidFill>
                  <a:latin typeface="華康墨字體" panose="040B0909000000000000" pitchFamily="81" charset="-120"/>
                  <a:ea typeface="華康墨字體" panose="040B0909000000000000" pitchFamily="81" charset="-120"/>
                  <a:cs typeface="inpin heiti" charset="-122"/>
                </a:rPr>
                <a:t>玩遊戲</a:t>
              </a:r>
              <a:endParaRPr kumimoji="1" lang="zh-CN" altLang="en-US" sz="3600" dirty="0">
                <a:solidFill>
                  <a:srgbClr val="FF0000"/>
                </a:solidFill>
                <a:latin typeface="華康墨字體" panose="040B0909000000000000" pitchFamily="81" charset="-120"/>
                <a:ea typeface="華康墨字體" panose="040B0909000000000000" pitchFamily="81" charset="-120"/>
                <a:cs typeface="inpin heit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246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667" r="6732" b="25294"/>
          <a:stretch/>
        </p:blipFill>
        <p:spPr>
          <a:xfrm>
            <a:off x="5466477" y="0"/>
            <a:ext cx="7005918" cy="560758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373153" y="3101932"/>
            <a:ext cx="22365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8000" dirty="0" smtClean="0">
                <a:ln w="0">
                  <a:solidFill>
                    <a:schemeClr val="tx1"/>
                  </a:solidFill>
                </a:ln>
                <a:solidFill>
                  <a:srgbClr val="805C2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墨字體" panose="040B0909000000000000" pitchFamily="81" charset="-120"/>
                <a:ea typeface="華康墨字體" panose="040B0909000000000000" pitchFamily="81" charset="-120"/>
                <a:cs typeface="inpin heiti" charset="-122"/>
              </a:rPr>
              <a:t>驢橋</a:t>
            </a:r>
            <a:endParaRPr kumimoji="1" lang="zh-CN" altLang="en-US" sz="8000" dirty="0">
              <a:ln w="0">
                <a:solidFill>
                  <a:schemeClr val="tx1"/>
                </a:solidFill>
              </a:ln>
              <a:solidFill>
                <a:srgbClr val="805C2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華康墨字體" panose="040B0909000000000000" pitchFamily="81" charset="-120"/>
              <a:ea typeface="華康墨字體" panose="040B0909000000000000" pitchFamily="81" charset="-120"/>
              <a:cs typeface="inpin heiti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8825" y="1043761"/>
            <a:ext cx="6559296" cy="543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7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36591">
            <a:off x="114473" y="678755"/>
            <a:ext cx="1321706" cy="132170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33849" y="630281"/>
            <a:ext cx="3941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起始設</a:t>
            </a:r>
            <a:r>
              <a:rPr kumimoji="1"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置</a:t>
            </a:r>
            <a:endParaRPr kumimoji="1" lang="zh-CN" altLang="en-US" sz="3600" dirty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33849" y="1181165"/>
            <a:ext cx="48768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1.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一人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/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組隨機發下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3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張語詞圖卡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36591">
            <a:off x="251771" y="1941591"/>
            <a:ext cx="1321706" cy="1321706"/>
          </a:xfrm>
          <a:prstGeom prst="rect">
            <a:avLst/>
          </a:prstGeom>
        </p:spPr>
      </p:pic>
      <p:sp>
        <p:nvSpPr>
          <p:cNvPr id="12" name="文本框 3"/>
          <p:cNvSpPr txBox="1"/>
          <p:nvPr/>
        </p:nvSpPr>
        <p:spPr>
          <a:xfrm>
            <a:off x="1671147" y="1893117"/>
            <a:ext cx="3941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遊戲流程</a:t>
            </a:r>
            <a:endParaRPr kumimoji="1" lang="zh-CN" altLang="en-US" sz="3600" dirty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</p:txBody>
      </p:sp>
      <p:sp>
        <p:nvSpPr>
          <p:cNvPr id="13" name="文本框 4"/>
          <p:cNvSpPr txBox="1"/>
          <p:nvPr/>
        </p:nvSpPr>
        <p:spPr>
          <a:xfrm>
            <a:off x="1671146" y="2394573"/>
            <a:ext cx="5446345" cy="4580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一、編故事階段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  <a:p>
            <a:pPr>
              <a:lnSpc>
                <a:spcPts val="3500"/>
              </a:lnSpc>
            </a:pP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1.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每人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/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組擔任編故事者，要將手上的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3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張語詞圖卡編成一個故事。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  <a:p>
            <a:pPr>
              <a:lnSpc>
                <a:spcPts val="3500"/>
              </a:lnSpc>
            </a:pP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2.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其他人要想辦法記住三張語詞圖卡。</a:t>
            </a:r>
            <a:endParaRPr kumimoji="1" lang="en-US" altLang="zh-TW" sz="2000" dirty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  <a:p>
            <a:pPr>
              <a:lnSpc>
                <a:spcPts val="3500"/>
              </a:lnSpc>
            </a:pP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3.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當確認所有人都看過語詞圖卡後，當前玩家將此三張詞語牌反蓋。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  <a:p>
            <a:pPr>
              <a:lnSpc>
                <a:spcPts val="3500"/>
              </a:lnSpc>
            </a:pP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4.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輪到第二組玩家將手上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3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張語詞牌編成故事，以此類推。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  <a:p>
            <a:pPr>
              <a:lnSpc>
                <a:spcPts val="3500"/>
              </a:lnSpc>
            </a:pP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5.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當所有人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/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組都編完故事讓大家記住後，準備進入下一階段。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</p:txBody>
      </p:sp>
      <p:pic>
        <p:nvPicPr>
          <p:cNvPr id="2050" name="Picture 2" descr="小密_驢橋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558" y="630280"/>
            <a:ext cx="4194004" cy="593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群組 10"/>
          <p:cNvGrpSpPr/>
          <p:nvPr/>
        </p:nvGrpSpPr>
        <p:grpSpPr>
          <a:xfrm>
            <a:off x="598854" y="89317"/>
            <a:ext cx="1306286" cy="646331"/>
            <a:chOff x="2790281" y="352523"/>
            <a:chExt cx="1306286" cy="64633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圓角矩形 13"/>
            <p:cNvSpPr/>
            <p:nvPr/>
          </p:nvSpPr>
          <p:spPr>
            <a:xfrm>
              <a:off x="2790281" y="406110"/>
              <a:ext cx="1306286" cy="566289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2890684" y="352523"/>
              <a:ext cx="110548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dirty="0" smtClean="0">
                  <a:latin typeface="華康粗圓體" panose="020F0709000000000000" pitchFamily="49" charset="-120"/>
                  <a:ea typeface="華康粗圓體" panose="020F0709000000000000" pitchFamily="49" charset="-120"/>
                </a:rPr>
                <a:t>驢橋</a:t>
              </a:r>
              <a:endParaRPr lang="zh-TW" altLang="en-US" sz="3600" dirty="0">
                <a:latin typeface="華康粗圓體" panose="020F0709000000000000" pitchFamily="49" charset="-120"/>
                <a:ea typeface="華康粗圓體" panose="020F0709000000000000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826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36591">
            <a:off x="114473" y="678754"/>
            <a:ext cx="1321706" cy="1321706"/>
          </a:xfrm>
          <a:prstGeom prst="rect">
            <a:avLst/>
          </a:prstGeom>
        </p:spPr>
      </p:pic>
      <p:sp>
        <p:nvSpPr>
          <p:cNvPr id="12" name="文本框 3"/>
          <p:cNvSpPr txBox="1"/>
          <p:nvPr/>
        </p:nvSpPr>
        <p:spPr>
          <a:xfrm>
            <a:off x="1533849" y="630280"/>
            <a:ext cx="3941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遊戲流程</a:t>
            </a:r>
            <a:endParaRPr kumimoji="1" lang="zh-CN" altLang="en-US" sz="3600" dirty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</p:txBody>
      </p:sp>
      <p:sp>
        <p:nvSpPr>
          <p:cNvPr id="13" name="文本框 4"/>
          <p:cNvSpPr txBox="1"/>
          <p:nvPr/>
        </p:nvSpPr>
        <p:spPr>
          <a:xfrm>
            <a:off x="1533848" y="1131736"/>
            <a:ext cx="5446345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二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、猜語詞圖卡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  <a:p>
            <a:pPr>
              <a:lnSpc>
                <a:spcPts val="3500"/>
              </a:lnSpc>
            </a:pP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1.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第一組玩家將三張語詞圖卡發給後三組 。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  <a:p>
            <a:pPr>
              <a:lnSpc>
                <a:spcPts val="3500"/>
              </a:lnSpc>
            </a:pP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2.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後三組玩家依據手上拿到的語詞圖卡，輪流</a:t>
            </a:r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猜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出另外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2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張其中一張語詞圖卡。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  <a:p>
            <a:pPr>
              <a:lnSpc>
                <a:spcPts val="3500"/>
              </a:lnSpc>
            </a:pPr>
            <a:r>
              <a:rPr kumimoji="1" lang="zh-TW" altLang="en-US" sz="2000" b="1" dirty="0" smtClean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今日玩法</a:t>
            </a:r>
            <a:r>
              <a:rPr kumimoji="1" lang="en-US" altLang="zh-TW" sz="2000" b="1" dirty="0" smtClean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-</a:t>
            </a:r>
            <a:r>
              <a:rPr kumimoji="1" lang="zh-TW" altLang="en-US" sz="2000" b="1" dirty="0" smtClean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猜語詞圖卡：</a:t>
            </a:r>
            <a:endParaRPr kumimoji="1" lang="en-US" altLang="zh-TW" sz="2000" b="1" dirty="0" smtClean="0">
              <a:solidFill>
                <a:schemeClr val="tx2"/>
              </a:solidFill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  <a:p>
            <a:pPr>
              <a:lnSpc>
                <a:spcPts val="3500"/>
              </a:lnSpc>
            </a:pP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1.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主持人揭露一張語詞圖卡，讓所有人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(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除了原出題組外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)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一同猜測其它的語詞圖卡。預猜測者請舉手回答，猜對加分，猜錯不扣分。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  <a:p>
            <a:pPr>
              <a:lnSpc>
                <a:spcPts val="3500"/>
              </a:lnSpc>
            </a:pP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2.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當所有語詞圖卡都猜出來後，或是當所有人都無法猜時，即揭露答案。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  <a:p>
            <a:pPr>
              <a:lnSpc>
                <a:spcPts val="3500"/>
              </a:lnSpc>
            </a:pP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3.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由下一組揭露一張語詞圖卡開始下一輪的猜題。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</p:txBody>
      </p:sp>
      <p:pic>
        <p:nvPicPr>
          <p:cNvPr id="5122" name="Picture 2" descr="「驢橋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7373">
            <a:off x="7155778" y="1648582"/>
            <a:ext cx="47625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群組 6"/>
          <p:cNvGrpSpPr/>
          <p:nvPr/>
        </p:nvGrpSpPr>
        <p:grpSpPr>
          <a:xfrm>
            <a:off x="598854" y="89317"/>
            <a:ext cx="1306286" cy="646331"/>
            <a:chOff x="2790281" y="352523"/>
            <a:chExt cx="1306286" cy="64633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圓角矩形 7"/>
            <p:cNvSpPr/>
            <p:nvPr/>
          </p:nvSpPr>
          <p:spPr>
            <a:xfrm>
              <a:off x="2790281" y="406110"/>
              <a:ext cx="1306286" cy="566289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890684" y="352523"/>
              <a:ext cx="110548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dirty="0" smtClean="0">
                  <a:latin typeface="華康粗圓體" panose="020F0709000000000000" pitchFamily="49" charset="-120"/>
                  <a:ea typeface="華康粗圓體" panose="020F0709000000000000" pitchFamily="49" charset="-120"/>
                </a:rPr>
                <a:t>驢橋</a:t>
              </a:r>
              <a:endParaRPr lang="zh-TW" altLang="en-US" sz="3600" dirty="0">
                <a:latin typeface="華康粗圓體" panose="020F0709000000000000" pitchFamily="49" charset="-120"/>
                <a:ea typeface="華康粗圓體" panose="020F0709000000000000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052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53440" y="243840"/>
            <a:ext cx="2492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第一組</a:t>
            </a:r>
            <a:endParaRPr lang="zh-TW" altLang="en-US" sz="6000" dirty="0">
              <a:latin typeface="華康墨字體" panose="02010609010101010101" pitchFamily="49" charset="-120"/>
              <a:ea typeface="華康墨字體" panose="02010609010101010101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1" t="1111" r="55500" b="85333"/>
          <a:stretch/>
        </p:blipFill>
        <p:spPr>
          <a:xfrm>
            <a:off x="563880" y="2209800"/>
            <a:ext cx="10704976" cy="313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0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53440" y="243840"/>
            <a:ext cx="2492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第二組</a:t>
            </a:r>
            <a:endParaRPr lang="zh-TW" altLang="en-US" sz="6000" dirty="0">
              <a:latin typeface="華康墨字體" panose="02010609010101010101" pitchFamily="49" charset="-120"/>
              <a:ea typeface="華康墨字體" panose="02010609010101010101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4404" r="56163" b="71579"/>
          <a:stretch/>
        </p:blipFill>
        <p:spPr>
          <a:xfrm>
            <a:off x="640080" y="2286000"/>
            <a:ext cx="10728960" cy="324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4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53440" y="243840"/>
            <a:ext cx="2492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第三組</a:t>
            </a:r>
            <a:endParaRPr lang="zh-TW" altLang="en-US" sz="6000" dirty="0">
              <a:latin typeface="華康墨字體" panose="02010609010101010101" pitchFamily="49" charset="-120"/>
              <a:ea typeface="華康墨字體" panose="02010609010101010101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29212" r="55867" b="55650"/>
          <a:stretch/>
        </p:blipFill>
        <p:spPr>
          <a:xfrm>
            <a:off x="655320" y="1965960"/>
            <a:ext cx="108204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23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53440" y="243840"/>
            <a:ext cx="2492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第四組</a:t>
            </a:r>
            <a:endParaRPr lang="zh-TW" altLang="en-US" sz="6000" dirty="0">
              <a:latin typeface="華康墨字體" panose="02010609010101010101" pitchFamily="49" charset="-120"/>
              <a:ea typeface="華康墨字體" panose="02010609010101010101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8" t="45468" r="55868" b="39393"/>
          <a:stretch/>
        </p:blipFill>
        <p:spPr>
          <a:xfrm>
            <a:off x="457200" y="1981200"/>
            <a:ext cx="1098804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8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53440" y="243840"/>
            <a:ext cx="2492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第五組</a:t>
            </a:r>
            <a:endParaRPr lang="zh-TW" altLang="en-US" sz="6000" dirty="0">
              <a:latin typeface="華康墨字體" panose="02010609010101010101" pitchFamily="49" charset="-120"/>
              <a:ea typeface="華康墨字體" panose="02010609010101010101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" t="60808" r="54740" b="23471"/>
          <a:stretch/>
        </p:blipFill>
        <p:spPr>
          <a:xfrm>
            <a:off x="853440" y="1844040"/>
            <a:ext cx="1048609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8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45" y="1224870"/>
            <a:ext cx="1117362" cy="487816"/>
          </a:xfrm>
          <a:prstGeom prst="rect">
            <a:avLst/>
          </a:prstGeom>
        </p:spPr>
      </p:pic>
      <p:sp>
        <p:nvSpPr>
          <p:cNvPr id="2" name="內容版面配置區 2"/>
          <p:cNvSpPr txBox="1">
            <a:spLocks/>
          </p:cNvSpPr>
          <p:nvPr/>
        </p:nvSpPr>
        <p:spPr>
          <a:xfrm>
            <a:off x="1548390" y="972399"/>
            <a:ext cx="10025148" cy="551247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zh-TW" altLang="en-US" sz="2200" b="1" dirty="0" smtClean="0">
                <a:solidFill>
                  <a:schemeClr val="accent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●桌遊融入教學講師－</a:t>
            </a:r>
            <a:r>
              <a:rPr lang="zh-TW" altLang="en-US" sz="2200" b="1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桃園市龍壽國小；</a:t>
            </a:r>
            <a:r>
              <a:rPr lang="zh-TW" altLang="en-US" sz="22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台中市崇光國小；</a:t>
            </a:r>
            <a:r>
              <a:rPr lang="zh-TW" altLang="en-US" sz="2200" b="1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嘉義市北園國小；</a:t>
            </a:r>
            <a:endParaRPr lang="en-US" altLang="zh-TW" sz="2200" b="1" dirty="0" smtClean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zh-TW" altLang="en-US" sz="22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</a:t>
            </a:r>
            <a:r>
              <a:rPr lang="zh-TW" altLang="en-US" sz="22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　　　　　　　　桃園市迴龍國中小；</a:t>
            </a:r>
            <a:r>
              <a:rPr lang="zh-TW" altLang="en-US" sz="2200" b="1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新竹市</a:t>
            </a:r>
            <a:r>
              <a:rPr lang="zh-TW" altLang="en-US" sz="2200" b="1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東門國小；</a:t>
            </a:r>
            <a:r>
              <a:rPr lang="zh-TW" altLang="en-US" sz="22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台中市東汴實小；</a:t>
            </a:r>
            <a:endParaRPr lang="en-US" altLang="zh-TW" sz="2200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zh-TW" altLang="en-US" sz="22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</a:t>
            </a:r>
            <a:r>
              <a:rPr lang="zh-TW" altLang="en-US" sz="22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　　　　　　　　</a:t>
            </a:r>
            <a:r>
              <a:rPr lang="zh-TW" altLang="en-US" sz="2200" b="1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桃園市福源國小；</a:t>
            </a:r>
            <a:r>
              <a:rPr lang="zh-TW" altLang="en-US" sz="22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桃園市德龍國小</a:t>
            </a:r>
            <a:endParaRPr lang="en-US" altLang="zh-TW" sz="2200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zh-TW" altLang="en-US" sz="2200" b="1" dirty="0" smtClean="0">
                <a:solidFill>
                  <a:schemeClr val="accent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●親職教育講座－</a:t>
            </a:r>
            <a:r>
              <a:rPr lang="zh-TW" altLang="en-US" sz="22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桃園市龍壽國</a:t>
            </a:r>
            <a:r>
              <a:rPr lang="zh-TW" altLang="en-US" sz="22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小；</a:t>
            </a:r>
            <a:r>
              <a:rPr lang="zh-TW" altLang="en-US" sz="2200" b="1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桃園市富林</a:t>
            </a:r>
            <a:r>
              <a:rPr lang="zh-TW" altLang="en-US" sz="2200" b="1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國小；</a:t>
            </a:r>
            <a:r>
              <a:rPr lang="zh-TW" altLang="en-US" sz="22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桃園市</a:t>
            </a:r>
            <a:r>
              <a:rPr lang="zh-TW" altLang="en-US" sz="22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迴龍國中</a:t>
            </a:r>
            <a:r>
              <a:rPr lang="zh-TW" altLang="en-US" sz="22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小；</a:t>
            </a:r>
            <a:endParaRPr lang="en-US" altLang="zh-TW" sz="2200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zh-TW" altLang="en-US" sz="22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</a:t>
            </a:r>
            <a:r>
              <a:rPr lang="zh-TW" altLang="en-US" sz="22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　　　　　　</a:t>
            </a:r>
            <a:r>
              <a:rPr lang="zh-TW" altLang="en-US" sz="2200" b="1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桃園市</a:t>
            </a:r>
            <a:r>
              <a:rPr lang="zh-TW" altLang="en-US" sz="2200" b="1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高原</a:t>
            </a:r>
            <a:r>
              <a:rPr lang="zh-TW" altLang="en-US" sz="2200" b="1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國小；</a:t>
            </a:r>
            <a:r>
              <a:rPr lang="zh-TW" altLang="en-US" sz="22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桃園市</a:t>
            </a:r>
            <a:r>
              <a:rPr lang="zh-TW" altLang="en-US" sz="22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富林</a:t>
            </a:r>
            <a:r>
              <a:rPr lang="zh-TW" altLang="en-US" sz="22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國小；</a:t>
            </a:r>
            <a:r>
              <a:rPr lang="zh-TW" altLang="en-US" sz="2200" b="1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桃園市田心國小；</a:t>
            </a:r>
            <a:endParaRPr lang="en-US" altLang="zh-TW" sz="2200" b="1" dirty="0" smtClean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zh-TW" altLang="en-US" sz="22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　　　　　　　桃園市德龍國小</a:t>
            </a:r>
            <a:endParaRPr lang="en-US" altLang="zh-TW" sz="2200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zh-TW" altLang="en-US" sz="2200" b="1" dirty="0" smtClean="0">
                <a:solidFill>
                  <a:schemeClr val="accent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●社區桌遊教學</a:t>
            </a:r>
            <a:r>
              <a:rPr lang="en-US" altLang="zh-TW" sz="2200" b="1" dirty="0">
                <a:solidFill>
                  <a:schemeClr val="accent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2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迴龍區二十一世紀社區</a:t>
            </a:r>
            <a:endParaRPr lang="en-US" altLang="zh-TW" sz="2200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zh-TW" altLang="en-US" sz="2200" b="1" dirty="0" smtClean="0">
                <a:solidFill>
                  <a:schemeClr val="accent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●桌遊創作營</a:t>
            </a:r>
            <a:r>
              <a:rPr lang="en-US" altLang="zh-TW" sz="2200" b="1" dirty="0" smtClean="0">
                <a:solidFill>
                  <a:schemeClr val="accent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en-US" altLang="zh-TW" sz="22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2017</a:t>
            </a:r>
            <a:r>
              <a:rPr lang="zh-TW" altLang="en-US" sz="22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至</a:t>
            </a:r>
            <a:r>
              <a:rPr lang="en-US" altLang="zh-TW" sz="22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2019</a:t>
            </a:r>
            <a:r>
              <a:rPr lang="zh-TW" altLang="en-US" sz="22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迴龍國中小暑期桌遊創作營講師</a:t>
            </a:r>
            <a:endParaRPr lang="en-US" altLang="zh-TW" sz="22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zh-TW" altLang="en-US" sz="2200" b="1" dirty="0" smtClean="0">
                <a:solidFill>
                  <a:schemeClr val="accent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●桌遊設計－</a:t>
            </a:r>
            <a:r>
              <a:rPr lang="zh-TW" altLang="en-US" sz="22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未來少年．阿華田桌遊</a:t>
            </a:r>
            <a:r>
              <a:rPr lang="zh-TW" altLang="en-US" sz="22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設計者</a:t>
            </a:r>
            <a:r>
              <a:rPr lang="zh-TW" altLang="en-US" sz="22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；</a:t>
            </a:r>
            <a:r>
              <a:rPr lang="zh-TW" altLang="en-US" sz="2200" b="1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東</a:t>
            </a:r>
            <a:r>
              <a:rPr lang="zh-TW" altLang="en-US" sz="2200" b="1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．斯孟克桌遊</a:t>
            </a:r>
            <a:r>
              <a:rPr lang="zh-TW" altLang="en-US" sz="2200" b="1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設計者</a:t>
            </a:r>
            <a:endParaRPr lang="en-US" altLang="zh-TW" sz="2200" b="1" dirty="0" smtClean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zh-TW" altLang="en-US" sz="22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台塑集團六輕家園桌遊</a:t>
            </a:r>
            <a:endParaRPr lang="en-US" altLang="zh-TW" sz="2200" b="1" dirty="0" smtClean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zh-TW" altLang="en-US" sz="2200" b="1" dirty="0" smtClean="0">
                <a:solidFill>
                  <a:schemeClr val="accent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●專刊設計－</a:t>
            </a:r>
            <a:r>
              <a:rPr lang="zh-TW" altLang="en-US" sz="22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未來少年．</a:t>
            </a:r>
            <a:r>
              <a:rPr lang="en-US" altLang="zh-TW" sz="2200" b="1" dirty="0" err="1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Coway</a:t>
            </a:r>
            <a:r>
              <a:rPr lang="zh-TW" altLang="en-US" sz="22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專刊設計者；</a:t>
            </a:r>
            <a:endParaRPr lang="en-US" altLang="zh-TW" sz="2200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zh-TW" altLang="en-US" sz="22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</a:t>
            </a:r>
            <a:r>
              <a:rPr lang="zh-TW" altLang="en-US" sz="22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　　　　</a:t>
            </a:r>
            <a:r>
              <a:rPr lang="zh-TW" altLang="en-US" sz="2200" b="1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未來少年．光泉牛奶學習遊戲設計者</a:t>
            </a:r>
            <a:endParaRPr lang="en-US" altLang="zh-TW" sz="2200" b="1" dirty="0" smtClean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1261926" y="129138"/>
            <a:ext cx="1306286" cy="646331"/>
            <a:chOff x="2790281" y="352523"/>
            <a:chExt cx="1306286" cy="64633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圓角矩形 5"/>
            <p:cNvSpPr/>
            <p:nvPr/>
          </p:nvSpPr>
          <p:spPr>
            <a:xfrm>
              <a:off x="2790281" y="406110"/>
              <a:ext cx="1306286" cy="566289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2890684" y="352523"/>
              <a:ext cx="110548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dirty="0" smtClean="0">
                  <a:latin typeface="華康粗圓體" panose="020F0709000000000000" pitchFamily="49" charset="-120"/>
                  <a:ea typeface="華康粗圓體" panose="020F0709000000000000" pitchFamily="49" charset="-120"/>
                </a:rPr>
                <a:t>經</a:t>
              </a:r>
              <a:r>
                <a:rPr lang="zh-TW" altLang="en-US" sz="3600" dirty="0">
                  <a:latin typeface="華康粗圓體" panose="020F0709000000000000" pitchFamily="49" charset="-120"/>
                  <a:ea typeface="華康粗圓體" panose="020F0709000000000000" pitchFamily="49" charset="-120"/>
                </a:rPr>
                <a:t>歷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925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53440" y="243840"/>
            <a:ext cx="2492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第六組</a:t>
            </a:r>
            <a:endParaRPr lang="zh-TW" altLang="en-US" sz="6000" dirty="0">
              <a:latin typeface="華康墨字體" panose="02010609010101010101" pitchFamily="49" charset="-120"/>
              <a:ea typeface="華康墨字體" panose="02010609010101010101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" t="77766" r="55836" b="4462"/>
          <a:stretch/>
        </p:blipFill>
        <p:spPr>
          <a:xfrm>
            <a:off x="990601" y="1828800"/>
            <a:ext cx="9504001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2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53440" y="243840"/>
            <a:ext cx="2492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第七組</a:t>
            </a:r>
            <a:endParaRPr lang="zh-TW" altLang="en-US" sz="6000" dirty="0">
              <a:latin typeface="華康墨字體" panose="02010609010101010101" pitchFamily="49" charset="-120"/>
              <a:ea typeface="華康墨字體" panose="02010609010101010101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" t="4889" r="53334" b="77555"/>
          <a:stretch/>
        </p:blipFill>
        <p:spPr>
          <a:xfrm>
            <a:off x="679430" y="1965960"/>
            <a:ext cx="10294177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9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53440" y="243840"/>
            <a:ext cx="2492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第八組</a:t>
            </a:r>
            <a:endParaRPr lang="zh-TW" altLang="en-US" sz="6000" dirty="0">
              <a:latin typeface="華康墨字體" panose="02010609010101010101" pitchFamily="49" charset="-120"/>
              <a:ea typeface="華康墨字體" panose="02010609010101010101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24222" r="54000" b="57778"/>
          <a:stretch/>
        </p:blipFill>
        <p:spPr>
          <a:xfrm>
            <a:off x="1066800" y="1859280"/>
            <a:ext cx="980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53440" y="243840"/>
            <a:ext cx="2492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第九組</a:t>
            </a:r>
            <a:endParaRPr lang="zh-TW" altLang="en-US" sz="6000" dirty="0">
              <a:latin typeface="華康墨字體" panose="02010609010101010101" pitchFamily="49" charset="-120"/>
              <a:ea typeface="華康墨字體" panose="02010609010101010101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" t="42222" r="53334" b="37778"/>
          <a:stretch/>
        </p:blipFill>
        <p:spPr>
          <a:xfrm>
            <a:off x="1310640" y="2087880"/>
            <a:ext cx="9468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53440" y="243840"/>
            <a:ext cx="2492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第十組</a:t>
            </a:r>
            <a:endParaRPr lang="zh-TW" altLang="en-US" sz="6000" dirty="0">
              <a:latin typeface="華康墨字體" panose="02010609010101010101" pitchFamily="49" charset="-120"/>
              <a:ea typeface="華康墨字體" panose="02010609010101010101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" t="65789" r="53972" b="14644"/>
          <a:stretch/>
        </p:blipFill>
        <p:spPr>
          <a:xfrm>
            <a:off x="822960" y="2087879"/>
            <a:ext cx="9955680" cy="316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7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53440" y="243840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第十</a:t>
            </a:r>
            <a:r>
              <a:rPr lang="zh-TW" altLang="en-US" sz="6000" dirty="0">
                <a:latin typeface="華康墨字體" panose="02010609010101010101" pitchFamily="49" charset="-120"/>
                <a:ea typeface="華康墨字體" panose="02010609010101010101" pitchFamily="49" charset="-120"/>
              </a:rPr>
              <a:t>一</a:t>
            </a:r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組</a:t>
            </a:r>
            <a:endParaRPr lang="zh-TW" altLang="en-US" sz="6000" dirty="0">
              <a:latin typeface="華康墨字體" panose="02010609010101010101" pitchFamily="49" charset="-120"/>
              <a:ea typeface="華康墨字體" panose="02010609010101010101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8" t="13" r="14860" b="85315"/>
          <a:stretch/>
        </p:blipFill>
        <p:spPr>
          <a:xfrm rot="21428300">
            <a:off x="927083" y="1645857"/>
            <a:ext cx="9306828" cy="318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6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53440" y="243840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第十二組</a:t>
            </a:r>
            <a:endParaRPr lang="zh-TW" altLang="en-US" sz="6000" dirty="0">
              <a:latin typeface="華康墨字體" panose="02010609010101010101" pitchFamily="49" charset="-120"/>
              <a:ea typeface="華康墨字體" panose="02010609010101010101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4" t="13861" r="14624" b="71244"/>
          <a:stretch/>
        </p:blipFill>
        <p:spPr>
          <a:xfrm>
            <a:off x="923980" y="1737360"/>
            <a:ext cx="9306828" cy="323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2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53440" y="243840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第十三組</a:t>
            </a:r>
            <a:endParaRPr lang="zh-TW" altLang="en-US" sz="6000" dirty="0">
              <a:latin typeface="華康墨字體" panose="02010609010101010101" pitchFamily="49" charset="-120"/>
              <a:ea typeface="華康墨字體" panose="02010609010101010101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0" t="28778" r="13088" b="56327"/>
          <a:stretch/>
        </p:blipFill>
        <p:spPr>
          <a:xfrm>
            <a:off x="923980" y="1737360"/>
            <a:ext cx="9683060" cy="323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6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53440" y="243840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第十四組</a:t>
            </a:r>
            <a:endParaRPr lang="zh-TW" altLang="en-US" sz="6000" dirty="0">
              <a:latin typeface="華康墨字體" panose="02010609010101010101" pitchFamily="49" charset="-120"/>
              <a:ea typeface="華康墨字體" panose="02010609010101010101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1" t="45189" r="11254" b="40057"/>
          <a:stretch/>
        </p:blipFill>
        <p:spPr>
          <a:xfrm>
            <a:off x="923979" y="1737360"/>
            <a:ext cx="1016111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5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53440" y="243840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第十五組</a:t>
            </a:r>
            <a:endParaRPr lang="zh-TW" altLang="en-US" sz="6000" dirty="0">
              <a:latin typeface="華康墨字體" panose="02010609010101010101" pitchFamily="49" charset="-120"/>
              <a:ea typeface="華康墨字體" panose="02010609010101010101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7" t="61533" r="8427" b="21111"/>
          <a:stretch/>
        </p:blipFill>
        <p:spPr>
          <a:xfrm>
            <a:off x="542979" y="1737360"/>
            <a:ext cx="11107600" cy="376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預留位置 13"/>
          <p:cNvSpPr txBox="1">
            <a:spLocks/>
          </p:cNvSpPr>
          <p:nvPr/>
        </p:nvSpPr>
        <p:spPr>
          <a:xfrm>
            <a:off x="677334" y="1411268"/>
            <a:ext cx="8596668" cy="3880773"/>
          </a:xfrm>
          <a:prstGeom prst="rect">
            <a:avLst/>
          </a:prstGeom>
        </p:spPr>
        <p:txBody>
          <a:bodyPr rtlCol="0"/>
          <a:lstStyle>
            <a:lvl1pPr marL="228595" indent="-228595" algn="l" defTabSz="914380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5" indent="-228595" algn="l" defTabSz="9143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4" indent="-228595" algn="l" defTabSz="9143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4" indent="-228595" algn="l" defTabSz="9143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56" indent="-228595" algn="l" defTabSz="9143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44" indent="-228595" algn="l" defTabSz="9143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34" indent="-228595" algn="l" defTabSz="9143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25" indent="-228595" algn="l" defTabSz="9143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15" indent="-228595" algn="l" defTabSz="9143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Board Game </a:t>
            </a:r>
          </a:p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圖版遊戲 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骰子、棋類遊戲 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卡牌遊戲 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其他在桌子或任何平面上玩的遊戲。</a:t>
            </a:r>
          </a:p>
        </p:txBody>
      </p:sp>
      <p:pic>
        <p:nvPicPr>
          <p:cNvPr id="4" name="Picture 2" descr="「大富翁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6" b="15123"/>
          <a:stretch/>
        </p:blipFill>
        <p:spPr bwMode="auto">
          <a:xfrm>
            <a:off x="383410" y="4152900"/>
            <a:ext cx="3529913" cy="24748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s2.buzzhand.net/uploads/96/f/324805/141792382150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603" y="4139084"/>
            <a:ext cx="3343940" cy="25049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21701" y="621150"/>
            <a:ext cx="2338950" cy="340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cdn.clm02.com/ezvivi.com/243225/243225_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915" y="4154193"/>
            <a:ext cx="3892464" cy="25053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群組 8"/>
          <p:cNvGrpSpPr/>
          <p:nvPr/>
        </p:nvGrpSpPr>
        <p:grpSpPr>
          <a:xfrm>
            <a:off x="1261925" y="129138"/>
            <a:ext cx="2852875" cy="646331"/>
            <a:chOff x="2790281" y="352523"/>
            <a:chExt cx="1306286" cy="64633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圓角矩形 9"/>
            <p:cNvSpPr/>
            <p:nvPr/>
          </p:nvSpPr>
          <p:spPr>
            <a:xfrm>
              <a:off x="2790281" y="406110"/>
              <a:ext cx="1306286" cy="566289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2890684" y="352523"/>
              <a:ext cx="11429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dirty="0" smtClean="0">
                  <a:latin typeface="華康粗圓體" panose="020F0709000000000000" pitchFamily="49" charset="-120"/>
                  <a:ea typeface="華康粗圓體" panose="020F0709000000000000" pitchFamily="49" charset="-120"/>
                </a:rPr>
                <a:t>什麼叫桌遊</a:t>
              </a:r>
              <a:endParaRPr lang="zh-TW" altLang="en-US" sz="3600" dirty="0">
                <a:latin typeface="華康粗圓體" panose="020F0709000000000000" pitchFamily="49" charset="-120"/>
                <a:ea typeface="華康粗圓體" panose="020F0709000000000000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065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53440" y="243840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第十六組</a:t>
            </a:r>
            <a:endParaRPr lang="zh-TW" altLang="en-US" sz="6000" dirty="0">
              <a:latin typeface="華康墨字體" panose="02010609010101010101" pitchFamily="49" charset="-120"/>
              <a:ea typeface="華康墨字體" panose="02010609010101010101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3" t="80364" r="5910" b="2280"/>
          <a:stretch/>
        </p:blipFill>
        <p:spPr>
          <a:xfrm>
            <a:off x="884992" y="1737360"/>
            <a:ext cx="10024437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7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53440" y="243840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第十七組</a:t>
            </a:r>
            <a:endParaRPr lang="zh-TW" altLang="en-US" sz="6000" dirty="0">
              <a:latin typeface="華康墨字體" panose="02010609010101010101" pitchFamily="49" charset="-120"/>
              <a:ea typeface="華康墨字體" panose="02010609010101010101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6" t="4585" r="3851" b="77859"/>
          <a:stretch/>
        </p:blipFill>
        <p:spPr>
          <a:xfrm>
            <a:off x="679430" y="1965960"/>
            <a:ext cx="10294177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1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53440" y="243840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第十八組</a:t>
            </a:r>
            <a:endParaRPr lang="zh-TW" altLang="en-US" sz="6000" dirty="0">
              <a:latin typeface="華康墨字體" panose="02010609010101010101" pitchFamily="49" charset="-120"/>
              <a:ea typeface="華康墨字體" panose="02010609010101010101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8" t="23283" r="3574" b="59161"/>
          <a:stretch/>
        </p:blipFill>
        <p:spPr>
          <a:xfrm>
            <a:off x="679430" y="1965960"/>
            <a:ext cx="1067437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3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53440" y="243840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第十九組</a:t>
            </a:r>
            <a:endParaRPr lang="zh-TW" altLang="en-US" sz="6000" dirty="0">
              <a:latin typeface="華康墨字體" panose="02010609010101010101" pitchFamily="49" charset="-120"/>
              <a:ea typeface="華康墨字體" panose="02010609010101010101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6" t="42576" r="4046" b="38018"/>
          <a:stretch/>
        </p:blipFill>
        <p:spPr>
          <a:xfrm>
            <a:off x="679430" y="1965960"/>
            <a:ext cx="1067437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2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53440" y="243840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第二十組</a:t>
            </a:r>
            <a:endParaRPr lang="zh-TW" altLang="en-US" sz="6000" dirty="0">
              <a:latin typeface="華康墨字體" panose="02010609010101010101" pitchFamily="49" charset="-120"/>
              <a:ea typeface="華康墨字體" panose="02010609010101010101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76" t="65715" r="4346" b="14879"/>
          <a:stretch/>
        </p:blipFill>
        <p:spPr>
          <a:xfrm>
            <a:off x="679430" y="1965960"/>
            <a:ext cx="1067437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6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53440" y="243840"/>
            <a:ext cx="2492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第一組</a:t>
            </a:r>
            <a:endParaRPr lang="zh-TW" altLang="en-US" sz="6000" dirty="0">
              <a:latin typeface="華康墨字體" panose="02010609010101010101" pitchFamily="49" charset="-120"/>
              <a:ea typeface="華康墨字體" panose="02010609010101010101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936689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4643257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8483737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0" t="1111" r="78500" b="85333"/>
          <a:stretch/>
        </p:blipFill>
        <p:spPr>
          <a:xfrm>
            <a:off x="744050" y="1974511"/>
            <a:ext cx="3050710" cy="288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0" t="1111" r="67790" b="85333"/>
          <a:stretch/>
        </p:blipFill>
        <p:spPr>
          <a:xfrm>
            <a:off x="4467542" y="1952582"/>
            <a:ext cx="3033786" cy="2880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4" t="1989" r="56074" b="85333"/>
          <a:stretch/>
        </p:blipFill>
        <p:spPr>
          <a:xfrm>
            <a:off x="8174110" y="1996440"/>
            <a:ext cx="321421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4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53440" y="243840"/>
            <a:ext cx="2492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第二組</a:t>
            </a:r>
            <a:endParaRPr lang="zh-TW" altLang="en-US" sz="6000" dirty="0">
              <a:latin typeface="華康墨字體" panose="02010609010101010101" pitchFamily="49" charset="-120"/>
              <a:ea typeface="華康墨字體" panose="02010609010101010101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936689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4643257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8483737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4404" r="79035" b="71579"/>
          <a:stretch/>
        </p:blipFill>
        <p:spPr>
          <a:xfrm>
            <a:off x="691274" y="1952582"/>
            <a:ext cx="3253060" cy="2880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7" t="14470" r="67159" b="71513"/>
          <a:stretch/>
        </p:blipFill>
        <p:spPr>
          <a:xfrm>
            <a:off x="4467542" y="1996440"/>
            <a:ext cx="3253060" cy="28800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7" t="15071" r="55659" b="70912"/>
          <a:stretch/>
        </p:blipFill>
        <p:spPr>
          <a:xfrm>
            <a:off x="8192012" y="1996440"/>
            <a:ext cx="325306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0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53440" y="243840"/>
            <a:ext cx="2492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第</a:t>
            </a:r>
            <a:r>
              <a:rPr lang="zh-TW" altLang="en-US" sz="6000" dirty="0">
                <a:latin typeface="華康墨字體" panose="02010609010101010101" pitchFamily="49" charset="-120"/>
                <a:ea typeface="華康墨字體" panose="02010609010101010101" pitchFamily="49" charset="-120"/>
              </a:rPr>
              <a:t>三</a:t>
            </a:r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組</a:t>
            </a:r>
            <a:endParaRPr lang="zh-TW" altLang="en-US" sz="6000" dirty="0">
              <a:latin typeface="華康墨字體" panose="02010609010101010101" pitchFamily="49" charset="-120"/>
              <a:ea typeface="華康墨字體" panose="02010609010101010101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936689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4643257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8483737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29212" r="79075" b="55650"/>
          <a:stretch/>
        </p:blipFill>
        <p:spPr>
          <a:xfrm>
            <a:off x="792481" y="1974511"/>
            <a:ext cx="3002279" cy="288000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1" t="29212" r="67395" b="55650"/>
          <a:stretch/>
        </p:blipFill>
        <p:spPr>
          <a:xfrm>
            <a:off x="4621328" y="1996440"/>
            <a:ext cx="2971800" cy="288000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7" t="29212" r="55867" b="55650"/>
          <a:stretch/>
        </p:blipFill>
        <p:spPr>
          <a:xfrm>
            <a:off x="8475244" y="1952582"/>
            <a:ext cx="285312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0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53440" y="243840"/>
            <a:ext cx="2492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第</a:t>
            </a:r>
            <a:r>
              <a:rPr lang="zh-TW" altLang="en-US" sz="6000" dirty="0">
                <a:latin typeface="華康墨字體" panose="02010609010101010101" pitchFamily="49" charset="-120"/>
                <a:ea typeface="華康墨字體" panose="02010609010101010101" pitchFamily="49" charset="-120"/>
              </a:rPr>
              <a:t>四</a:t>
            </a:r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組</a:t>
            </a:r>
            <a:endParaRPr lang="zh-TW" altLang="en-US" sz="6000" dirty="0">
              <a:latin typeface="華康墨字體" panose="02010609010101010101" pitchFamily="49" charset="-120"/>
              <a:ea typeface="華康墨字體" panose="02010609010101010101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936689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4643257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8483737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8" t="45468" r="79320" b="39393"/>
          <a:stretch/>
        </p:blipFill>
        <p:spPr>
          <a:xfrm>
            <a:off x="914760" y="1996440"/>
            <a:ext cx="3078120" cy="2880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0" t="45468" r="67306" b="39393"/>
          <a:stretch/>
        </p:blipFill>
        <p:spPr>
          <a:xfrm>
            <a:off x="4499228" y="1952582"/>
            <a:ext cx="3124200" cy="28800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6" t="46099" r="55868" b="39080"/>
          <a:stretch/>
        </p:blipFill>
        <p:spPr>
          <a:xfrm>
            <a:off x="8458200" y="1982882"/>
            <a:ext cx="2883608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1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53440" y="243840"/>
            <a:ext cx="2492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第五組</a:t>
            </a:r>
            <a:endParaRPr lang="zh-TW" altLang="en-US" sz="6000" dirty="0">
              <a:latin typeface="華康墨字體" panose="02010609010101010101" pitchFamily="49" charset="-120"/>
              <a:ea typeface="華康墨字體" panose="02010609010101010101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936689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4643257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8483737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60808" r="80291" b="23471"/>
          <a:stretch/>
        </p:blipFill>
        <p:spPr>
          <a:xfrm>
            <a:off x="914760" y="1996440"/>
            <a:ext cx="3078120" cy="288000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6" t="60143" r="68348" b="23471"/>
          <a:stretch/>
        </p:blipFill>
        <p:spPr>
          <a:xfrm>
            <a:off x="4514288" y="1996440"/>
            <a:ext cx="2987040" cy="300192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1" t="60808" r="54740" b="23471"/>
          <a:stretch/>
        </p:blipFill>
        <p:spPr>
          <a:xfrm>
            <a:off x="8376184" y="1996440"/>
            <a:ext cx="305124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7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2702" t="9672" r="4039"/>
          <a:stretch/>
        </p:blipFill>
        <p:spPr>
          <a:xfrm>
            <a:off x="1125370" y="846672"/>
            <a:ext cx="10537372" cy="573820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-474"/>
          <a:stretch/>
        </p:blipFill>
        <p:spPr>
          <a:xfrm>
            <a:off x="1160822" y="846672"/>
            <a:ext cx="10501920" cy="587661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821" y="846672"/>
            <a:ext cx="10452407" cy="587661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370" y="773301"/>
            <a:ext cx="10713409" cy="6023351"/>
          </a:xfrm>
          <a:prstGeom prst="rect">
            <a:avLst/>
          </a:prstGeom>
        </p:spPr>
      </p:pic>
      <p:grpSp>
        <p:nvGrpSpPr>
          <p:cNvPr id="9" name="群組 8"/>
          <p:cNvGrpSpPr/>
          <p:nvPr/>
        </p:nvGrpSpPr>
        <p:grpSpPr>
          <a:xfrm>
            <a:off x="1261925" y="129138"/>
            <a:ext cx="2852875" cy="646331"/>
            <a:chOff x="2790281" y="352523"/>
            <a:chExt cx="1306286" cy="64633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圓角矩形 9"/>
            <p:cNvSpPr/>
            <p:nvPr/>
          </p:nvSpPr>
          <p:spPr>
            <a:xfrm>
              <a:off x="2790281" y="406110"/>
              <a:ext cx="1306286" cy="566289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2890684" y="352523"/>
              <a:ext cx="11429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dirty="0" smtClean="0">
                  <a:latin typeface="華康粗圓體" panose="020F0709000000000000" pitchFamily="49" charset="-120"/>
                  <a:ea typeface="華康粗圓體" panose="020F0709000000000000" pitchFamily="49" charset="-120"/>
                </a:rPr>
                <a:t>桌遊的起源</a:t>
              </a:r>
              <a:endParaRPr lang="zh-TW" altLang="en-US" sz="3600" dirty="0">
                <a:latin typeface="華康粗圓體" panose="020F0709000000000000" pitchFamily="49" charset="-120"/>
                <a:ea typeface="華康粗圓體" panose="020F0709000000000000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13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53440" y="243840"/>
            <a:ext cx="2492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第</a:t>
            </a:r>
            <a:r>
              <a:rPr lang="zh-TW" altLang="en-US" sz="6000" dirty="0">
                <a:latin typeface="華康墨字體" panose="02010609010101010101" pitchFamily="49" charset="-120"/>
                <a:ea typeface="華康墨字體" panose="02010609010101010101" pitchFamily="49" charset="-120"/>
              </a:rPr>
              <a:t>六</a:t>
            </a:r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組</a:t>
            </a:r>
            <a:endParaRPr lang="zh-TW" altLang="en-US" sz="6000" dirty="0">
              <a:latin typeface="華康墨字體" panose="02010609010101010101" pitchFamily="49" charset="-120"/>
              <a:ea typeface="華康墨字體" panose="02010609010101010101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936689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4643257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8483737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" t="77766" r="81529" b="4462"/>
          <a:stretch/>
        </p:blipFill>
        <p:spPr>
          <a:xfrm>
            <a:off x="914761" y="1996440"/>
            <a:ext cx="2895240" cy="2880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5" t="77766" r="67945" b="4462"/>
          <a:stretch/>
        </p:blipFill>
        <p:spPr>
          <a:xfrm>
            <a:off x="4590668" y="1996440"/>
            <a:ext cx="2941320" cy="28800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8" t="77766" r="55836" b="4462"/>
          <a:stretch/>
        </p:blipFill>
        <p:spPr>
          <a:xfrm>
            <a:off x="8461808" y="1996440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1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53440" y="243840"/>
            <a:ext cx="2492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第</a:t>
            </a:r>
            <a:r>
              <a:rPr lang="zh-TW" altLang="en-US" sz="6000" dirty="0">
                <a:latin typeface="華康墨字體" panose="02010609010101010101" pitchFamily="49" charset="-120"/>
                <a:ea typeface="華康墨字體" panose="02010609010101010101" pitchFamily="49" charset="-120"/>
              </a:rPr>
              <a:t>七</a:t>
            </a:r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組</a:t>
            </a:r>
            <a:endParaRPr lang="zh-TW" altLang="en-US" sz="6000" dirty="0">
              <a:latin typeface="華康墨字體" panose="02010609010101010101" pitchFamily="49" charset="-120"/>
              <a:ea typeface="華康墨字體" panose="02010609010101010101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936689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4643257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8483737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0" t="4889" r="80743" b="77555"/>
          <a:stretch/>
        </p:blipFill>
        <p:spPr>
          <a:xfrm>
            <a:off x="884100" y="1952582"/>
            <a:ext cx="2941320" cy="288000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2" t="4889" r="66990" b="77555"/>
          <a:stretch/>
        </p:blipFill>
        <p:spPr>
          <a:xfrm>
            <a:off x="4605728" y="1996440"/>
            <a:ext cx="2895600" cy="288000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6" t="4889" r="54324" b="77555"/>
          <a:stretch/>
        </p:blipFill>
        <p:spPr>
          <a:xfrm>
            <a:off x="8537648" y="1952582"/>
            <a:ext cx="280416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7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53440" y="243840"/>
            <a:ext cx="2492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第</a:t>
            </a:r>
            <a:r>
              <a:rPr lang="zh-TW" altLang="en-US" sz="6000" dirty="0">
                <a:latin typeface="華康墨字體" panose="02010609010101010101" pitchFamily="49" charset="-120"/>
                <a:ea typeface="華康墨字體" panose="02010609010101010101" pitchFamily="49" charset="-120"/>
              </a:rPr>
              <a:t>八</a:t>
            </a:r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組</a:t>
            </a:r>
            <a:endParaRPr lang="zh-TW" altLang="en-US" sz="6000" dirty="0">
              <a:latin typeface="華康墨字體" panose="02010609010101010101" pitchFamily="49" charset="-120"/>
              <a:ea typeface="華康墨字體" panose="02010609010101010101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936689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4643257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8483737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2" t="24222" r="80976" b="57778"/>
          <a:stretch/>
        </p:blipFill>
        <p:spPr>
          <a:xfrm>
            <a:off x="914760" y="1996440"/>
            <a:ext cx="2880361" cy="2880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4" t="24222" r="67267" b="57778"/>
          <a:stretch/>
        </p:blipFill>
        <p:spPr>
          <a:xfrm>
            <a:off x="4620967" y="1996440"/>
            <a:ext cx="2849880" cy="28800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6" t="24222" r="54000" b="57778"/>
          <a:stretch/>
        </p:blipFill>
        <p:spPr>
          <a:xfrm>
            <a:off x="8431326" y="1974511"/>
            <a:ext cx="291048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2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53440" y="243840"/>
            <a:ext cx="2492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第</a:t>
            </a:r>
            <a:r>
              <a:rPr lang="zh-TW" altLang="en-US" sz="6000" dirty="0">
                <a:latin typeface="華康墨字體" panose="02010609010101010101" pitchFamily="49" charset="-120"/>
                <a:ea typeface="華康墨字體" panose="02010609010101010101" pitchFamily="49" charset="-120"/>
              </a:rPr>
              <a:t>九</a:t>
            </a:r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組</a:t>
            </a:r>
            <a:endParaRPr lang="zh-TW" altLang="en-US" sz="6000" dirty="0">
              <a:latin typeface="華康墨字體" panose="02010609010101010101" pitchFamily="49" charset="-120"/>
              <a:ea typeface="華康墨字體" panose="02010609010101010101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936689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4643257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8483737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" t="44021" r="83278" b="37778"/>
          <a:stretch/>
        </p:blipFill>
        <p:spPr>
          <a:xfrm>
            <a:off x="914760" y="1996440"/>
            <a:ext cx="2930239" cy="288000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5" t="42222" r="69052" b="39575"/>
          <a:stretch/>
        </p:blipFill>
        <p:spPr>
          <a:xfrm>
            <a:off x="4621328" y="1974511"/>
            <a:ext cx="2863257" cy="288000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42222" r="53334" b="37778"/>
          <a:stretch/>
        </p:blipFill>
        <p:spPr>
          <a:xfrm>
            <a:off x="8461808" y="1996440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03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53440" y="243840"/>
            <a:ext cx="2492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第十組</a:t>
            </a:r>
            <a:endParaRPr lang="zh-TW" altLang="en-US" sz="6000" dirty="0">
              <a:latin typeface="華康墨字體" panose="02010609010101010101" pitchFamily="49" charset="-120"/>
              <a:ea typeface="華康墨字體" panose="02010609010101010101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936689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4643257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8483737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" t="65789" r="85698" b="14644"/>
          <a:stretch/>
        </p:blipFill>
        <p:spPr>
          <a:xfrm>
            <a:off x="930001" y="1974511"/>
            <a:ext cx="2819040" cy="2880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2" t="65789" r="69122" b="14644"/>
          <a:stretch/>
        </p:blipFill>
        <p:spPr>
          <a:xfrm>
            <a:off x="4621328" y="1974511"/>
            <a:ext cx="2880000" cy="28800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3" t="65789" r="53972" b="14644"/>
          <a:stretch/>
        </p:blipFill>
        <p:spPr>
          <a:xfrm>
            <a:off x="8461808" y="1974511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5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53440" y="243840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第十一組</a:t>
            </a:r>
            <a:endParaRPr lang="zh-TW" altLang="en-US" sz="6000" dirty="0">
              <a:latin typeface="華康墨字體" panose="02010609010101010101" pitchFamily="49" charset="-120"/>
              <a:ea typeface="華康墨字體" panose="02010609010101010101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936689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4643257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8483737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6" t="13" r="35888" b="87274"/>
          <a:stretch/>
        </p:blipFill>
        <p:spPr>
          <a:xfrm rot="21428300">
            <a:off x="650507" y="2024059"/>
            <a:ext cx="3183499" cy="2780904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9" t="1014" r="25465" b="86125"/>
          <a:stretch/>
        </p:blipFill>
        <p:spPr>
          <a:xfrm rot="21428300">
            <a:off x="4616858" y="1972244"/>
            <a:ext cx="2888942" cy="2789963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3" t="2255" r="14860" b="85315"/>
          <a:stretch/>
        </p:blipFill>
        <p:spPr>
          <a:xfrm>
            <a:off x="8366253" y="2019092"/>
            <a:ext cx="3071110" cy="269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3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53440" y="243840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第十</a:t>
            </a:r>
            <a:r>
              <a:rPr lang="zh-TW" altLang="en-US" sz="6000" dirty="0">
                <a:latin typeface="華康墨字體" panose="02010609010101010101" pitchFamily="49" charset="-120"/>
                <a:ea typeface="華康墨字體" panose="02010609010101010101" pitchFamily="49" charset="-120"/>
              </a:rPr>
              <a:t>二</a:t>
            </a:r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組</a:t>
            </a:r>
            <a:endParaRPr lang="zh-TW" altLang="en-US" sz="6000" dirty="0">
              <a:latin typeface="華康墨字體" panose="02010609010101010101" pitchFamily="49" charset="-120"/>
              <a:ea typeface="華康墨字體" panose="02010609010101010101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936689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4643257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8483737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4" t="13861" r="35982" b="73133"/>
          <a:stretch/>
        </p:blipFill>
        <p:spPr>
          <a:xfrm>
            <a:off x="914759" y="1996440"/>
            <a:ext cx="2906863" cy="283614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4" t="14403" r="25321" b="71646"/>
          <a:stretch/>
        </p:blipFill>
        <p:spPr>
          <a:xfrm>
            <a:off x="4582474" y="1996440"/>
            <a:ext cx="2932282" cy="283614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25" t="15753" r="14624" b="71244"/>
          <a:stretch/>
        </p:blipFill>
        <p:spPr>
          <a:xfrm>
            <a:off x="8448380" y="1996439"/>
            <a:ext cx="2893428" cy="283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0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53440" y="243840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第十三組</a:t>
            </a:r>
            <a:endParaRPr lang="zh-TW" altLang="en-US" sz="6000" dirty="0">
              <a:latin typeface="華康墨字體" panose="02010609010101010101" pitchFamily="49" charset="-120"/>
              <a:ea typeface="華康墨字體" panose="02010609010101010101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936689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4643257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8483737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0" t="28778" r="35427" b="56327"/>
          <a:stretch/>
        </p:blipFill>
        <p:spPr>
          <a:xfrm>
            <a:off x="923980" y="1974511"/>
            <a:ext cx="2870780" cy="288000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6" t="28778" r="24428" b="56327"/>
          <a:stretch/>
        </p:blipFill>
        <p:spPr>
          <a:xfrm>
            <a:off x="4621328" y="1996440"/>
            <a:ext cx="2952952" cy="288000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2" t="29172" r="13088" b="56327"/>
          <a:stretch/>
        </p:blipFill>
        <p:spPr>
          <a:xfrm>
            <a:off x="8412480" y="1959091"/>
            <a:ext cx="2929328" cy="289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1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53440" y="243840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第十四組</a:t>
            </a:r>
            <a:endParaRPr lang="zh-TW" altLang="en-US" sz="6000" dirty="0">
              <a:latin typeface="華康墨字體" panose="02010609010101010101" pitchFamily="49" charset="-120"/>
              <a:ea typeface="華康墨字體" panose="02010609010101010101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936689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4643257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8483737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1" t="45189" r="34883" b="40057"/>
          <a:stretch/>
        </p:blipFill>
        <p:spPr>
          <a:xfrm>
            <a:off x="853440" y="2017908"/>
            <a:ext cx="2992701" cy="2880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8" t="45759" r="22829" b="39251"/>
          <a:stretch/>
        </p:blipFill>
        <p:spPr>
          <a:xfrm>
            <a:off x="4621328" y="1906502"/>
            <a:ext cx="3108960" cy="292608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3" t="45189" r="11150" b="40057"/>
          <a:stretch/>
        </p:blipFill>
        <p:spPr>
          <a:xfrm>
            <a:off x="8370188" y="1974511"/>
            <a:ext cx="306324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6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53440" y="243840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第十五組</a:t>
            </a:r>
            <a:endParaRPr lang="zh-TW" altLang="en-US" sz="6000" dirty="0">
              <a:latin typeface="華康墨字體" panose="02010609010101010101" pitchFamily="49" charset="-120"/>
              <a:ea typeface="華康墨字體" panose="02010609010101010101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936689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4643257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8483737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7" t="61533" r="34564" b="22214"/>
          <a:stretch/>
        </p:blipFill>
        <p:spPr>
          <a:xfrm>
            <a:off x="914760" y="2018354"/>
            <a:ext cx="2830674" cy="281422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60" t="61533" r="21343" b="21111"/>
          <a:stretch/>
        </p:blipFill>
        <p:spPr>
          <a:xfrm>
            <a:off x="4621328" y="1952582"/>
            <a:ext cx="2880000" cy="2880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6" t="61533" r="8427" b="22039"/>
          <a:stretch/>
        </p:blipFill>
        <p:spPr>
          <a:xfrm>
            <a:off x="8401742" y="1977668"/>
            <a:ext cx="2940066" cy="285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43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kago Saikoro Kurabu Pos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808" y="1624944"/>
            <a:ext cx="3418969" cy="482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10077" y="2394321"/>
            <a:ext cx="5365571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zh-TW" altLang="en-US" sz="5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桌遊有既定規則</a:t>
            </a:r>
            <a:endParaRPr lang="en-US" altLang="zh-TW" sz="5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zh-TW" altLang="en-US" sz="5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一定要有人陪伴</a:t>
            </a:r>
            <a:endParaRPr lang="en-US" altLang="zh-TW" sz="5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zh-TW" altLang="en-US" sz="5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桌遊有正向意義</a:t>
            </a:r>
            <a:endParaRPr lang="en-US" altLang="zh-TW" sz="5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34" y="479359"/>
            <a:ext cx="1241891" cy="1660652"/>
          </a:xfrm>
          <a:prstGeom prst="rect">
            <a:avLst/>
          </a:prstGeom>
        </p:spPr>
      </p:pic>
      <p:pic>
        <p:nvPicPr>
          <p:cNvPr id="6" name="Picture 4" descr="https://bpic.588ku.com/original_origin_min_pic/18/12/21/2f4113978287cff934c5896d9320165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51" b="93088" l="10000" r="83231">
                        <a14:backgroundMark x1="14000" y1="14132" x2="14000" y2="14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617" y="2140011"/>
            <a:ext cx="3765260" cy="377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群組 6"/>
          <p:cNvGrpSpPr/>
          <p:nvPr/>
        </p:nvGrpSpPr>
        <p:grpSpPr>
          <a:xfrm>
            <a:off x="1261925" y="129138"/>
            <a:ext cx="4960455" cy="1200329"/>
            <a:chOff x="2790281" y="352523"/>
            <a:chExt cx="1306286" cy="12003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圓角矩形 7"/>
            <p:cNvSpPr/>
            <p:nvPr/>
          </p:nvSpPr>
          <p:spPr>
            <a:xfrm>
              <a:off x="2790281" y="406110"/>
              <a:ext cx="1306286" cy="566289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890684" y="352523"/>
              <a:ext cx="114291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dirty="0" smtClean="0">
                  <a:latin typeface="華康粗圓體" panose="020F0709000000000000" pitchFamily="49" charset="-120"/>
                  <a:ea typeface="華康粗圓體" panose="020F0709000000000000" pitchFamily="49" charset="-120"/>
                </a:rPr>
                <a:t>桌遊與玩具不同之處</a:t>
              </a:r>
              <a:endParaRPr lang="zh-TW" altLang="en-US" sz="3600" dirty="0">
                <a:latin typeface="華康粗圓體" panose="020F0709000000000000" pitchFamily="49" charset="-120"/>
                <a:ea typeface="華康粗圓體" panose="020F0709000000000000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064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53440" y="243840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第十六組</a:t>
            </a:r>
            <a:endParaRPr lang="zh-TW" altLang="en-US" sz="6000" dirty="0">
              <a:latin typeface="華康墨字體" panose="02010609010101010101" pitchFamily="49" charset="-120"/>
              <a:ea typeface="華康墨字體" panose="02010609010101010101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936689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4643257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8483737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3" t="80364" r="34158" b="2280"/>
          <a:stretch/>
        </p:blipFill>
        <p:spPr>
          <a:xfrm>
            <a:off x="853440" y="1974511"/>
            <a:ext cx="2941320" cy="2880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43" t="80364" r="20416" b="2002"/>
          <a:stretch/>
        </p:blipFill>
        <p:spPr>
          <a:xfrm>
            <a:off x="4621328" y="1996440"/>
            <a:ext cx="2880000" cy="292608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97" t="80364" r="5910" b="2280"/>
          <a:stretch/>
        </p:blipFill>
        <p:spPr>
          <a:xfrm>
            <a:off x="8488680" y="1974511"/>
            <a:ext cx="285312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8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53440" y="243840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第十七組</a:t>
            </a:r>
            <a:endParaRPr lang="zh-TW" altLang="en-US" sz="6000" dirty="0">
              <a:latin typeface="華康墨字體" panose="02010609010101010101" pitchFamily="49" charset="-120"/>
              <a:ea typeface="華康墨字體" panose="02010609010101010101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936689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4643257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8483737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6" t="5292" r="32796" b="77859"/>
          <a:stretch/>
        </p:blipFill>
        <p:spPr>
          <a:xfrm>
            <a:off x="914760" y="1996440"/>
            <a:ext cx="2880000" cy="282379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6" t="5421" r="19523" b="77859"/>
          <a:stretch/>
        </p:blipFill>
        <p:spPr>
          <a:xfrm>
            <a:off x="4621328" y="1996440"/>
            <a:ext cx="2880000" cy="284797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00" t="5337" r="3851" b="77859"/>
          <a:stretch/>
        </p:blipFill>
        <p:spPr>
          <a:xfrm>
            <a:off x="8327896" y="1996440"/>
            <a:ext cx="3051248" cy="282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18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53440" y="243840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第十八組</a:t>
            </a:r>
            <a:endParaRPr lang="zh-TW" altLang="en-US" sz="6000" dirty="0">
              <a:latin typeface="華康墨字體" panose="02010609010101010101" pitchFamily="49" charset="-120"/>
              <a:ea typeface="華康墨字體" panose="02010609010101010101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936689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4643257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8483737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8" t="23283" r="33925" b="59161"/>
          <a:stretch/>
        </p:blipFill>
        <p:spPr>
          <a:xfrm>
            <a:off x="914760" y="1961884"/>
            <a:ext cx="2849520" cy="2880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5" t="23283" r="18347" b="59161"/>
          <a:stretch/>
        </p:blipFill>
        <p:spPr>
          <a:xfrm>
            <a:off x="4620968" y="1952582"/>
            <a:ext cx="2880360" cy="2880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86" t="23283" r="3937" b="59161"/>
          <a:stretch/>
        </p:blipFill>
        <p:spPr>
          <a:xfrm>
            <a:off x="8461808" y="1952582"/>
            <a:ext cx="292608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53440" y="243840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第十九組</a:t>
            </a:r>
            <a:endParaRPr lang="zh-TW" altLang="en-US" sz="6000" dirty="0">
              <a:latin typeface="華康墨字體" panose="02010609010101010101" pitchFamily="49" charset="-120"/>
              <a:ea typeface="華康墨字體" panose="02010609010101010101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936689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4643257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8483737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6" t="42576" r="34024" b="40275"/>
          <a:stretch/>
        </p:blipFill>
        <p:spPr>
          <a:xfrm>
            <a:off x="853440" y="1996440"/>
            <a:ext cx="2955022" cy="283614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4" t="42576" r="19091" b="39145"/>
          <a:stretch/>
        </p:blipFill>
        <p:spPr>
          <a:xfrm>
            <a:off x="4607626" y="1996440"/>
            <a:ext cx="2963610" cy="283614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0" t="44630" r="4046" b="38018"/>
          <a:stretch/>
        </p:blipFill>
        <p:spPr>
          <a:xfrm>
            <a:off x="8400987" y="1996440"/>
            <a:ext cx="2940821" cy="283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1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53440" y="243840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第二</a:t>
            </a:r>
            <a:r>
              <a:rPr lang="zh-TW" altLang="en-US" sz="6000" dirty="0">
                <a:latin typeface="華康墨字體" panose="02010609010101010101" pitchFamily="49" charset="-120"/>
                <a:ea typeface="華康墨字體" panose="02010609010101010101" pitchFamily="49" charset="-120"/>
              </a:rPr>
              <a:t>十</a:t>
            </a:r>
            <a:r>
              <a:rPr lang="zh-TW" altLang="en-US" sz="6000" dirty="0" smtClean="0">
                <a:latin typeface="華康墨字體" panose="02010609010101010101" pitchFamily="49" charset="-120"/>
                <a:ea typeface="華康墨字體" panose="02010609010101010101" pitchFamily="49" charset="-120"/>
              </a:rPr>
              <a:t>組</a:t>
            </a:r>
            <a:endParaRPr lang="zh-TW" altLang="en-US" sz="6000" dirty="0">
              <a:latin typeface="華康墨字體" panose="02010609010101010101" pitchFamily="49" charset="-120"/>
              <a:ea typeface="華康墨字體" panose="02010609010101010101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936689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4643257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18889" r="36000" b="22741"/>
          <a:stretch/>
        </p:blipFill>
        <p:spPr>
          <a:xfrm rot="5400000">
            <a:off x="8483737" y="1974511"/>
            <a:ext cx="283614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76" t="65715" r="33786" b="15934"/>
          <a:stretch/>
        </p:blipFill>
        <p:spPr>
          <a:xfrm>
            <a:off x="902768" y="1979361"/>
            <a:ext cx="2891992" cy="2855717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47" t="65715" r="18697" b="14879"/>
          <a:stretch/>
        </p:blipFill>
        <p:spPr>
          <a:xfrm>
            <a:off x="4620967" y="1952582"/>
            <a:ext cx="2880361" cy="28800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6" t="67371" r="4346" b="14879"/>
          <a:stretch/>
        </p:blipFill>
        <p:spPr>
          <a:xfrm>
            <a:off x="8434170" y="1996440"/>
            <a:ext cx="2907638" cy="283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6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01647">
            <a:off x="1171" y="-278179"/>
            <a:ext cx="11719580" cy="664075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33847" y="1793306"/>
            <a:ext cx="2097742" cy="209774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952267" y="2842177"/>
            <a:ext cx="427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與族語課程結合</a:t>
            </a:r>
            <a:endParaRPr kumimoji="1" lang="zh-CN" altLang="en-US" sz="4000" b="1" dirty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</p:txBody>
      </p:sp>
      <p:sp>
        <p:nvSpPr>
          <p:cNvPr id="9" name="文本框 7"/>
          <p:cNvSpPr txBox="1"/>
          <p:nvPr/>
        </p:nvSpPr>
        <p:spPr>
          <a:xfrm>
            <a:off x="3952267" y="3924256"/>
            <a:ext cx="80342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1.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每組抽出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3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張語詞圖卡。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2.</a:t>
            </a:r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將手上的</a:t>
            </a:r>
            <a:r>
              <a:rPr kumimoji="1"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3</a:t>
            </a:r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張語詞圖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卡用族語編成</a:t>
            </a:r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一個故事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。</a:t>
            </a:r>
            <a:endParaRPr kumimoji="1" lang="en-US" altLang="zh-TW" sz="2000" dirty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598854" y="89317"/>
            <a:ext cx="1306286" cy="646331"/>
            <a:chOff x="2790281" y="352523"/>
            <a:chExt cx="1306286" cy="64633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圓角矩形 10"/>
            <p:cNvSpPr/>
            <p:nvPr/>
          </p:nvSpPr>
          <p:spPr>
            <a:xfrm>
              <a:off x="2790281" y="406110"/>
              <a:ext cx="1306286" cy="566289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2890684" y="352523"/>
              <a:ext cx="110548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dirty="0" smtClean="0">
                  <a:latin typeface="華康粗圓體" panose="020F0709000000000000" pitchFamily="49" charset="-120"/>
                  <a:ea typeface="華康粗圓體" panose="020F0709000000000000" pitchFamily="49" charset="-120"/>
                </a:rPr>
                <a:t>驢橋</a:t>
              </a:r>
              <a:endParaRPr lang="zh-TW" altLang="en-US" sz="3600" dirty="0">
                <a:latin typeface="華康粗圓體" panose="020F0709000000000000" pitchFamily="49" charset="-120"/>
                <a:ea typeface="華康粗圓體" panose="020F0709000000000000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398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667" r="6732" b="25294"/>
          <a:stretch/>
        </p:blipFill>
        <p:spPr>
          <a:xfrm>
            <a:off x="5466477" y="0"/>
            <a:ext cx="7005918" cy="560758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310471" y="3101932"/>
            <a:ext cx="42883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8000" dirty="0" smtClean="0">
                <a:ln w="0">
                  <a:solidFill>
                    <a:schemeClr val="tx1"/>
                  </a:solidFill>
                </a:ln>
                <a:solidFill>
                  <a:srgbClr val="805C2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墨字體" panose="040B0909000000000000" pitchFamily="81" charset="-120"/>
                <a:ea typeface="華康墨字體" panose="040B0909000000000000" pitchFamily="81" charset="-120"/>
                <a:cs typeface="inpin heiti" charset="-122"/>
              </a:rPr>
              <a:t>機密代號</a:t>
            </a:r>
            <a:endParaRPr kumimoji="1" lang="zh-CN" altLang="en-US" sz="8000" dirty="0">
              <a:ln w="0">
                <a:solidFill>
                  <a:schemeClr val="tx1"/>
                </a:solidFill>
              </a:ln>
              <a:solidFill>
                <a:srgbClr val="805C2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華康墨字體" panose="040B0909000000000000" pitchFamily="81" charset="-120"/>
              <a:ea typeface="華康墨字體" panose="040B0909000000000000" pitchFamily="81" charset="-120"/>
              <a:cs typeface="inpin heiti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8825" y="1043761"/>
            <a:ext cx="6559296" cy="543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2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5" t="17082" r="18011" b="7910"/>
          <a:stretch/>
        </p:blipFill>
        <p:spPr>
          <a:xfrm rot="5400000">
            <a:off x="428729" y="3036006"/>
            <a:ext cx="3805881" cy="38381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圓角矩形 5"/>
          <p:cNvSpPr/>
          <p:nvPr/>
        </p:nvSpPr>
        <p:spPr>
          <a:xfrm>
            <a:off x="3074751" y="4114702"/>
            <a:ext cx="555554" cy="51197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968446" y="5203029"/>
            <a:ext cx="555554" cy="51197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4930356" y="541766"/>
            <a:ext cx="6400800" cy="91440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5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夢幻的童話故事，</a:t>
            </a:r>
            <a:r>
              <a:rPr lang="en-US" altLang="zh-TW" sz="5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endParaRPr lang="zh-TW" altLang="en-US" sz="5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87" name="群組 86"/>
          <p:cNvGrpSpPr/>
          <p:nvPr/>
        </p:nvGrpSpPr>
        <p:grpSpPr>
          <a:xfrm>
            <a:off x="4493783" y="2510004"/>
            <a:ext cx="7484371" cy="4036956"/>
            <a:chOff x="1946894" y="497974"/>
            <a:chExt cx="10102242" cy="5448996"/>
          </a:xfrm>
        </p:grpSpPr>
        <p:grpSp>
          <p:nvGrpSpPr>
            <p:cNvPr id="11" name="群組 10"/>
            <p:cNvGrpSpPr/>
            <p:nvPr/>
          </p:nvGrpSpPr>
          <p:grpSpPr>
            <a:xfrm>
              <a:off x="1966498" y="499875"/>
              <a:ext cx="1748122" cy="836899"/>
              <a:chOff x="2341418" y="629002"/>
              <a:chExt cx="1995055" cy="1158234"/>
            </a:xfrm>
          </p:grpSpPr>
          <p:sp>
            <p:nvSpPr>
              <p:cNvPr id="12" name="圓角矩形 11"/>
              <p:cNvSpPr/>
              <p:nvPr/>
            </p:nvSpPr>
            <p:spPr>
              <a:xfrm>
                <a:off x="2341418" y="629002"/>
                <a:ext cx="1995055" cy="1158234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" name="圓角矩形 12"/>
              <p:cNvSpPr/>
              <p:nvPr/>
            </p:nvSpPr>
            <p:spPr>
              <a:xfrm>
                <a:off x="2466108" y="1160856"/>
                <a:ext cx="1745673" cy="487835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b="1" dirty="0">
                    <a:solidFill>
                      <a:schemeClr val="tx1"/>
                    </a:solidFill>
                  </a:rPr>
                  <a:t>換</a:t>
                </a:r>
              </a:p>
            </p:txBody>
          </p:sp>
        </p:grpSp>
        <p:grpSp>
          <p:nvGrpSpPr>
            <p:cNvPr id="14" name="群組 13"/>
            <p:cNvGrpSpPr/>
            <p:nvPr/>
          </p:nvGrpSpPr>
          <p:grpSpPr>
            <a:xfrm>
              <a:off x="4052992" y="497974"/>
              <a:ext cx="1748122" cy="838800"/>
              <a:chOff x="2341418" y="629002"/>
              <a:chExt cx="1995055" cy="1158234"/>
            </a:xfrm>
          </p:grpSpPr>
          <p:sp>
            <p:nvSpPr>
              <p:cNvPr id="15" name="圓角矩形 14"/>
              <p:cNvSpPr/>
              <p:nvPr/>
            </p:nvSpPr>
            <p:spPr>
              <a:xfrm>
                <a:off x="2341418" y="629002"/>
                <a:ext cx="1995055" cy="1158234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" name="圓角矩形 15"/>
              <p:cNvSpPr/>
              <p:nvPr/>
            </p:nvSpPr>
            <p:spPr>
              <a:xfrm>
                <a:off x="2466108" y="1160856"/>
                <a:ext cx="1745673" cy="487835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b="1" dirty="0">
                    <a:solidFill>
                      <a:schemeClr val="tx1"/>
                    </a:solidFill>
                  </a:rPr>
                  <a:t>滑</a:t>
                </a:r>
              </a:p>
            </p:txBody>
          </p:sp>
        </p:grpSp>
        <p:grpSp>
          <p:nvGrpSpPr>
            <p:cNvPr id="17" name="群組 16"/>
            <p:cNvGrpSpPr/>
            <p:nvPr/>
          </p:nvGrpSpPr>
          <p:grpSpPr>
            <a:xfrm>
              <a:off x="6137851" y="497974"/>
              <a:ext cx="1748122" cy="838800"/>
              <a:chOff x="2341418" y="629002"/>
              <a:chExt cx="1995055" cy="1158234"/>
            </a:xfrm>
          </p:grpSpPr>
          <p:sp>
            <p:nvSpPr>
              <p:cNvPr id="18" name="圓角矩形 17"/>
              <p:cNvSpPr/>
              <p:nvPr/>
            </p:nvSpPr>
            <p:spPr>
              <a:xfrm>
                <a:off x="2341418" y="629002"/>
                <a:ext cx="1995055" cy="1158234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9" name="圓角矩形 18"/>
              <p:cNvSpPr/>
              <p:nvPr/>
            </p:nvSpPr>
            <p:spPr>
              <a:xfrm>
                <a:off x="2466108" y="1160856"/>
                <a:ext cx="1745673" cy="487835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b="1" dirty="0" smtClean="0">
                    <a:solidFill>
                      <a:schemeClr val="tx1"/>
                    </a:solidFill>
                  </a:rPr>
                  <a:t>繩結</a:t>
                </a:r>
                <a:endParaRPr lang="zh-TW" altLang="en-US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0" name="群組 19"/>
            <p:cNvGrpSpPr/>
            <p:nvPr/>
          </p:nvGrpSpPr>
          <p:grpSpPr>
            <a:xfrm>
              <a:off x="8214520" y="497974"/>
              <a:ext cx="1748122" cy="838800"/>
              <a:chOff x="2341418" y="629002"/>
              <a:chExt cx="1995055" cy="1158234"/>
            </a:xfrm>
          </p:grpSpPr>
          <p:sp>
            <p:nvSpPr>
              <p:cNvPr id="21" name="圓角矩形 20"/>
              <p:cNvSpPr/>
              <p:nvPr/>
            </p:nvSpPr>
            <p:spPr>
              <a:xfrm>
                <a:off x="2341418" y="629002"/>
                <a:ext cx="1995055" cy="1158234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" name="圓角矩形 21"/>
              <p:cNvSpPr/>
              <p:nvPr/>
            </p:nvSpPr>
            <p:spPr>
              <a:xfrm>
                <a:off x="2466108" y="1160856"/>
                <a:ext cx="1745673" cy="487835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b="1" dirty="0" smtClean="0">
                    <a:solidFill>
                      <a:schemeClr val="tx1"/>
                    </a:solidFill>
                  </a:rPr>
                  <a:t>精靈</a:t>
                </a:r>
                <a:endParaRPr lang="zh-TW" altLang="en-US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3" name="群組 22"/>
            <p:cNvGrpSpPr/>
            <p:nvPr/>
          </p:nvGrpSpPr>
          <p:grpSpPr>
            <a:xfrm>
              <a:off x="10301014" y="497974"/>
              <a:ext cx="1748122" cy="838800"/>
              <a:chOff x="2341418" y="629002"/>
              <a:chExt cx="1995055" cy="1158234"/>
            </a:xfrm>
          </p:grpSpPr>
          <p:sp>
            <p:nvSpPr>
              <p:cNvPr id="24" name="圓角矩形 23"/>
              <p:cNvSpPr/>
              <p:nvPr/>
            </p:nvSpPr>
            <p:spPr>
              <a:xfrm>
                <a:off x="2341418" y="629002"/>
                <a:ext cx="1995055" cy="1158234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5" name="圓角矩形 24"/>
              <p:cNvSpPr/>
              <p:nvPr/>
            </p:nvSpPr>
            <p:spPr>
              <a:xfrm>
                <a:off x="2466108" y="1160856"/>
                <a:ext cx="1745673" cy="487835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b="1" dirty="0" smtClean="0">
                    <a:solidFill>
                      <a:schemeClr val="tx1"/>
                    </a:solidFill>
                  </a:rPr>
                  <a:t>懼</a:t>
                </a:r>
                <a:endParaRPr lang="zh-TW" altLang="en-US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6" name="群組 25"/>
            <p:cNvGrpSpPr/>
            <p:nvPr/>
          </p:nvGrpSpPr>
          <p:grpSpPr>
            <a:xfrm>
              <a:off x="1946894" y="1676453"/>
              <a:ext cx="1748122" cy="838800"/>
              <a:chOff x="2341418" y="629002"/>
              <a:chExt cx="1995055" cy="1158234"/>
            </a:xfrm>
          </p:grpSpPr>
          <p:sp>
            <p:nvSpPr>
              <p:cNvPr id="27" name="圓角矩形 26"/>
              <p:cNvSpPr/>
              <p:nvPr/>
            </p:nvSpPr>
            <p:spPr>
              <a:xfrm>
                <a:off x="2341418" y="629002"/>
                <a:ext cx="1995055" cy="1158234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8" name="圓角矩形 27"/>
              <p:cNvSpPr/>
              <p:nvPr/>
            </p:nvSpPr>
            <p:spPr>
              <a:xfrm>
                <a:off x="2466108" y="1160856"/>
                <a:ext cx="1745673" cy="487835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b="1" dirty="0">
                    <a:solidFill>
                      <a:schemeClr val="tx1"/>
                    </a:solidFill>
                  </a:rPr>
                  <a:t>叫</a:t>
                </a:r>
              </a:p>
            </p:txBody>
          </p:sp>
        </p:grpSp>
        <p:grpSp>
          <p:nvGrpSpPr>
            <p:cNvPr id="29" name="群組 28"/>
            <p:cNvGrpSpPr/>
            <p:nvPr/>
          </p:nvGrpSpPr>
          <p:grpSpPr>
            <a:xfrm>
              <a:off x="4023004" y="1676453"/>
              <a:ext cx="1748122" cy="838800"/>
              <a:chOff x="2341418" y="629002"/>
              <a:chExt cx="1995055" cy="1158234"/>
            </a:xfrm>
          </p:grpSpPr>
          <p:sp>
            <p:nvSpPr>
              <p:cNvPr id="30" name="圓角矩形 29"/>
              <p:cNvSpPr/>
              <p:nvPr/>
            </p:nvSpPr>
            <p:spPr>
              <a:xfrm>
                <a:off x="2341418" y="629002"/>
                <a:ext cx="1995055" cy="1158234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1" name="圓角矩形 30"/>
              <p:cNvSpPr/>
              <p:nvPr/>
            </p:nvSpPr>
            <p:spPr>
              <a:xfrm>
                <a:off x="2466108" y="1160856"/>
                <a:ext cx="1745673" cy="487835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b="1" dirty="0" smtClean="0">
                    <a:solidFill>
                      <a:schemeClr val="tx1"/>
                    </a:solidFill>
                  </a:rPr>
                  <a:t>歐</a:t>
                </a:r>
                <a:r>
                  <a:rPr lang="zh-TW" altLang="en-US" b="1" dirty="0">
                    <a:solidFill>
                      <a:schemeClr val="tx1"/>
                    </a:solidFill>
                  </a:rPr>
                  <a:t>洲</a:t>
                </a:r>
              </a:p>
            </p:txBody>
          </p:sp>
        </p:grpSp>
        <p:grpSp>
          <p:nvGrpSpPr>
            <p:cNvPr id="32" name="群組 31"/>
            <p:cNvGrpSpPr/>
            <p:nvPr/>
          </p:nvGrpSpPr>
          <p:grpSpPr>
            <a:xfrm>
              <a:off x="6107863" y="1676453"/>
              <a:ext cx="1748122" cy="838800"/>
              <a:chOff x="2341418" y="629002"/>
              <a:chExt cx="1995055" cy="1158234"/>
            </a:xfrm>
          </p:grpSpPr>
          <p:sp>
            <p:nvSpPr>
              <p:cNvPr id="33" name="圓角矩形 32"/>
              <p:cNvSpPr/>
              <p:nvPr/>
            </p:nvSpPr>
            <p:spPr>
              <a:xfrm>
                <a:off x="2341418" y="629002"/>
                <a:ext cx="1995055" cy="1158234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4" name="圓角矩形 33"/>
              <p:cNvSpPr/>
              <p:nvPr/>
            </p:nvSpPr>
            <p:spPr>
              <a:xfrm>
                <a:off x="2466108" y="1160856"/>
                <a:ext cx="1745673" cy="487835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b="1" dirty="0" smtClean="0">
                    <a:solidFill>
                      <a:schemeClr val="tx1"/>
                    </a:solidFill>
                  </a:rPr>
                  <a:t>火</a:t>
                </a:r>
                <a:r>
                  <a:rPr lang="zh-TW" altLang="en-US" b="1" dirty="0">
                    <a:solidFill>
                      <a:schemeClr val="tx1"/>
                    </a:solidFill>
                  </a:rPr>
                  <a:t>箭</a:t>
                </a:r>
              </a:p>
            </p:txBody>
          </p:sp>
        </p:grpSp>
        <p:grpSp>
          <p:nvGrpSpPr>
            <p:cNvPr id="35" name="群組 34"/>
            <p:cNvGrpSpPr/>
            <p:nvPr/>
          </p:nvGrpSpPr>
          <p:grpSpPr>
            <a:xfrm>
              <a:off x="8184532" y="1676453"/>
              <a:ext cx="1748122" cy="838800"/>
              <a:chOff x="2341418" y="629002"/>
              <a:chExt cx="1995055" cy="1158234"/>
            </a:xfrm>
          </p:grpSpPr>
          <p:sp>
            <p:nvSpPr>
              <p:cNvPr id="36" name="圓角矩形 35"/>
              <p:cNvSpPr/>
              <p:nvPr/>
            </p:nvSpPr>
            <p:spPr>
              <a:xfrm>
                <a:off x="2341418" y="629002"/>
                <a:ext cx="1995055" cy="1158234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7" name="圓角矩形 36"/>
              <p:cNvSpPr/>
              <p:nvPr/>
            </p:nvSpPr>
            <p:spPr>
              <a:xfrm>
                <a:off x="2466108" y="1160856"/>
                <a:ext cx="1745673" cy="487835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b="1" dirty="0" smtClean="0">
                    <a:solidFill>
                      <a:schemeClr val="tx1"/>
                    </a:solidFill>
                  </a:rPr>
                  <a:t>女</a:t>
                </a:r>
                <a:r>
                  <a:rPr lang="zh-TW" altLang="en-US" b="1" dirty="0">
                    <a:solidFill>
                      <a:schemeClr val="tx1"/>
                    </a:solidFill>
                  </a:rPr>
                  <a:t>巫</a:t>
                </a:r>
              </a:p>
            </p:txBody>
          </p:sp>
        </p:grpSp>
        <p:grpSp>
          <p:nvGrpSpPr>
            <p:cNvPr id="38" name="群組 37"/>
            <p:cNvGrpSpPr/>
            <p:nvPr/>
          </p:nvGrpSpPr>
          <p:grpSpPr>
            <a:xfrm>
              <a:off x="10271026" y="1676453"/>
              <a:ext cx="1748122" cy="838800"/>
              <a:chOff x="2341418" y="629002"/>
              <a:chExt cx="1995055" cy="1158234"/>
            </a:xfrm>
          </p:grpSpPr>
          <p:sp>
            <p:nvSpPr>
              <p:cNvPr id="39" name="圓角矩形 38"/>
              <p:cNvSpPr/>
              <p:nvPr/>
            </p:nvSpPr>
            <p:spPr>
              <a:xfrm>
                <a:off x="2341418" y="629002"/>
                <a:ext cx="1995055" cy="1158234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0" name="圓角矩形 39"/>
              <p:cNvSpPr/>
              <p:nvPr/>
            </p:nvSpPr>
            <p:spPr>
              <a:xfrm>
                <a:off x="2466108" y="1160856"/>
                <a:ext cx="1745673" cy="487835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b="1" dirty="0" smtClean="0">
                    <a:solidFill>
                      <a:schemeClr val="tx1"/>
                    </a:solidFill>
                  </a:rPr>
                  <a:t>公主</a:t>
                </a:r>
                <a:endParaRPr lang="zh-TW" altLang="en-US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1" name="圓角矩形 40"/>
            <p:cNvSpPr/>
            <p:nvPr/>
          </p:nvSpPr>
          <p:spPr>
            <a:xfrm>
              <a:off x="8046637" y="2592343"/>
              <a:ext cx="1533602" cy="103316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2" name="群組 41"/>
            <p:cNvGrpSpPr/>
            <p:nvPr/>
          </p:nvGrpSpPr>
          <p:grpSpPr>
            <a:xfrm>
              <a:off x="1952644" y="2803072"/>
              <a:ext cx="1748122" cy="838800"/>
              <a:chOff x="2341418" y="629002"/>
              <a:chExt cx="1995055" cy="1158234"/>
            </a:xfrm>
          </p:grpSpPr>
          <p:sp>
            <p:nvSpPr>
              <p:cNvPr id="43" name="圓角矩形 42"/>
              <p:cNvSpPr/>
              <p:nvPr/>
            </p:nvSpPr>
            <p:spPr>
              <a:xfrm>
                <a:off x="2341418" y="629002"/>
                <a:ext cx="1995055" cy="1158234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4" name="圓角矩形 43"/>
              <p:cNvSpPr/>
              <p:nvPr/>
            </p:nvSpPr>
            <p:spPr>
              <a:xfrm>
                <a:off x="2466108" y="1160856"/>
                <a:ext cx="1745673" cy="487835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b="1" dirty="0" smtClean="0">
                    <a:solidFill>
                      <a:schemeClr val="tx1"/>
                    </a:solidFill>
                  </a:rPr>
                  <a:t>手</a:t>
                </a:r>
                <a:r>
                  <a:rPr lang="zh-TW" altLang="en-US" b="1" dirty="0">
                    <a:solidFill>
                      <a:schemeClr val="tx1"/>
                    </a:solidFill>
                  </a:rPr>
                  <a:t>槍</a:t>
                </a:r>
              </a:p>
            </p:txBody>
          </p:sp>
        </p:grpSp>
        <p:grpSp>
          <p:nvGrpSpPr>
            <p:cNvPr id="45" name="群組 44"/>
            <p:cNvGrpSpPr/>
            <p:nvPr/>
          </p:nvGrpSpPr>
          <p:grpSpPr>
            <a:xfrm>
              <a:off x="4028754" y="2803072"/>
              <a:ext cx="1748122" cy="838800"/>
              <a:chOff x="2341418" y="629002"/>
              <a:chExt cx="1995055" cy="1158234"/>
            </a:xfrm>
          </p:grpSpPr>
          <p:sp>
            <p:nvSpPr>
              <p:cNvPr id="46" name="圓角矩形 45"/>
              <p:cNvSpPr/>
              <p:nvPr/>
            </p:nvSpPr>
            <p:spPr>
              <a:xfrm>
                <a:off x="2341418" y="629002"/>
                <a:ext cx="1995055" cy="1158234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" name="圓角矩形 46"/>
              <p:cNvSpPr/>
              <p:nvPr/>
            </p:nvSpPr>
            <p:spPr>
              <a:xfrm>
                <a:off x="2466108" y="1160856"/>
                <a:ext cx="1745673" cy="487835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b="1" dirty="0" smtClean="0">
                    <a:solidFill>
                      <a:schemeClr val="tx1"/>
                    </a:solidFill>
                  </a:rPr>
                  <a:t>藥品</a:t>
                </a:r>
                <a:endParaRPr lang="zh-TW" altLang="en-US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8" name="群組 47"/>
            <p:cNvGrpSpPr/>
            <p:nvPr/>
          </p:nvGrpSpPr>
          <p:grpSpPr>
            <a:xfrm>
              <a:off x="6113613" y="2803072"/>
              <a:ext cx="1748122" cy="838800"/>
              <a:chOff x="2341418" y="629002"/>
              <a:chExt cx="1995055" cy="1158234"/>
            </a:xfrm>
          </p:grpSpPr>
          <p:sp>
            <p:nvSpPr>
              <p:cNvPr id="49" name="圓角矩形 48"/>
              <p:cNvSpPr/>
              <p:nvPr/>
            </p:nvSpPr>
            <p:spPr>
              <a:xfrm>
                <a:off x="2341418" y="629002"/>
                <a:ext cx="1995055" cy="1158234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0" name="圓角矩形 49"/>
              <p:cNvSpPr/>
              <p:nvPr/>
            </p:nvSpPr>
            <p:spPr>
              <a:xfrm>
                <a:off x="2466108" y="1160856"/>
                <a:ext cx="1745673" cy="487835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b="1" dirty="0" smtClean="0">
                    <a:solidFill>
                      <a:schemeClr val="tx1"/>
                    </a:solidFill>
                  </a:rPr>
                  <a:t>雪人</a:t>
                </a:r>
                <a:endParaRPr lang="zh-TW" altLang="en-US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1" name="群組 50"/>
            <p:cNvGrpSpPr/>
            <p:nvPr/>
          </p:nvGrpSpPr>
          <p:grpSpPr>
            <a:xfrm>
              <a:off x="8190282" y="2803072"/>
              <a:ext cx="1748122" cy="838800"/>
              <a:chOff x="2341418" y="629002"/>
              <a:chExt cx="1995055" cy="1158234"/>
            </a:xfrm>
          </p:grpSpPr>
          <p:sp>
            <p:nvSpPr>
              <p:cNvPr id="52" name="圓角矩形 51"/>
              <p:cNvSpPr/>
              <p:nvPr/>
            </p:nvSpPr>
            <p:spPr>
              <a:xfrm>
                <a:off x="2341418" y="629002"/>
                <a:ext cx="1995055" cy="1158234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3" name="圓角矩形 52"/>
              <p:cNvSpPr/>
              <p:nvPr/>
            </p:nvSpPr>
            <p:spPr>
              <a:xfrm>
                <a:off x="2466108" y="1160856"/>
                <a:ext cx="1745673" cy="487835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b="1" dirty="0" smtClean="0">
                    <a:solidFill>
                      <a:schemeClr val="tx1"/>
                    </a:solidFill>
                  </a:rPr>
                  <a:t>鈔票</a:t>
                </a:r>
                <a:endParaRPr lang="zh-TW" altLang="en-US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4" name="群組 53"/>
            <p:cNvGrpSpPr/>
            <p:nvPr/>
          </p:nvGrpSpPr>
          <p:grpSpPr>
            <a:xfrm>
              <a:off x="10276776" y="2803072"/>
              <a:ext cx="1748122" cy="838800"/>
              <a:chOff x="2341418" y="629002"/>
              <a:chExt cx="1995055" cy="1158234"/>
            </a:xfrm>
          </p:grpSpPr>
          <p:sp>
            <p:nvSpPr>
              <p:cNvPr id="55" name="圓角矩形 54"/>
              <p:cNvSpPr/>
              <p:nvPr/>
            </p:nvSpPr>
            <p:spPr>
              <a:xfrm>
                <a:off x="2341418" y="629002"/>
                <a:ext cx="1995055" cy="1158234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6" name="圓角矩形 55"/>
              <p:cNvSpPr/>
              <p:nvPr/>
            </p:nvSpPr>
            <p:spPr>
              <a:xfrm>
                <a:off x="2466108" y="1160856"/>
                <a:ext cx="1745673" cy="487835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b="1" dirty="0" smtClean="0">
                    <a:solidFill>
                      <a:schemeClr val="tx1"/>
                    </a:solidFill>
                  </a:rPr>
                  <a:t>火車</a:t>
                </a:r>
                <a:endParaRPr lang="zh-TW" altLang="en-US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7" name="群組 56"/>
            <p:cNvGrpSpPr/>
            <p:nvPr/>
          </p:nvGrpSpPr>
          <p:grpSpPr>
            <a:xfrm>
              <a:off x="1946894" y="3933700"/>
              <a:ext cx="1748122" cy="838800"/>
              <a:chOff x="2341418" y="629002"/>
              <a:chExt cx="1995055" cy="1158234"/>
            </a:xfrm>
          </p:grpSpPr>
          <p:sp>
            <p:nvSpPr>
              <p:cNvPr id="58" name="圓角矩形 57"/>
              <p:cNvSpPr/>
              <p:nvPr/>
            </p:nvSpPr>
            <p:spPr>
              <a:xfrm>
                <a:off x="2341418" y="629002"/>
                <a:ext cx="1995055" cy="1158234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9" name="圓角矩形 58"/>
              <p:cNvSpPr/>
              <p:nvPr/>
            </p:nvSpPr>
            <p:spPr>
              <a:xfrm>
                <a:off x="2466108" y="1160856"/>
                <a:ext cx="1745673" cy="487835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b="1" dirty="0" smtClean="0">
                    <a:solidFill>
                      <a:schemeClr val="tx1"/>
                    </a:solidFill>
                  </a:rPr>
                  <a:t>獨角</a:t>
                </a:r>
                <a:r>
                  <a:rPr lang="zh-TW" altLang="en-US" b="1" dirty="0">
                    <a:solidFill>
                      <a:schemeClr val="tx1"/>
                    </a:solidFill>
                  </a:rPr>
                  <a:t>獸</a:t>
                </a:r>
              </a:p>
            </p:txBody>
          </p:sp>
        </p:grpSp>
        <p:grpSp>
          <p:nvGrpSpPr>
            <p:cNvPr id="60" name="群組 59"/>
            <p:cNvGrpSpPr/>
            <p:nvPr/>
          </p:nvGrpSpPr>
          <p:grpSpPr>
            <a:xfrm>
              <a:off x="4023004" y="3933700"/>
              <a:ext cx="1748122" cy="838800"/>
              <a:chOff x="2341418" y="629002"/>
              <a:chExt cx="1995055" cy="1158234"/>
            </a:xfrm>
          </p:grpSpPr>
          <p:sp>
            <p:nvSpPr>
              <p:cNvPr id="61" name="圓角矩形 60"/>
              <p:cNvSpPr/>
              <p:nvPr/>
            </p:nvSpPr>
            <p:spPr>
              <a:xfrm>
                <a:off x="2341418" y="629002"/>
                <a:ext cx="1995055" cy="1158234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2" name="圓角矩形 61"/>
              <p:cNvSpPr/>
              <p:nvPr/>
            </p:nvSpPr>
            <p:spPr>
              <a:xfrm>
                <a:off x="2466108" y="1160856"/>
                <a:ext cx="1745673" cy="487835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b="1" dirty="0" smtClean="0">
                    <a:solidFill>
                      <a:schemeClr val="tx1"/>
                    </a:solidFill>
                  </a:rPr>
                  <a:t>鈴鐺</a:t>
                </a:r>
                <a:endParaRPr lang="zh-TW" altLang="en-US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3" name="群組 62"/>
            <p:cNvGrpSpPr/>
            <p:nvPr/>
          </p:nvGrpSpPr>
          <p:grpSpPr>
            <a:xfrm>
              <a:off x="6107863" y="3933700"/>
              <a:ext cx="1748122" cy="838800"/>
              <a:chOff x="2341418" y="629002"/>
              <a:chExt cx="1995055" cy="1158234"/>
            </a:xfrm>
          </p:grpSpPr>
          <p:sp>
            <p:nvSpPr>
              <p:cNvPr id="64" name="圓角矩形 63"/>
              <p:cNvSpPr/>
              <p:nvPr/>
            </p:nvSpPr>
            <p:spPr>
              <a:xfrm>
                <a:off x="2341418" y="629002"/>
                <a:ext cx="1995055" cy="1158234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5" name="圓角矩形 64"/>
              <p:cNvSpPr/>
              <p:nvPr/>
            </p:nvSpPr>
            <p:spPr>
              <a:xfrm>
                <a:off x="2466108" y="1160856"/>
                <a:ext cx="1745673" cy="487835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b="1" dirty="0" smtClean="0">
                    <a:solidFill>
                      <a:schemeClr val="tx1"/>
                    </a:solidFill>
                  </a:rPr>
                  <a:t>檸檬</a:t>
                </a:r>
                <a:endParaRPr lang="zh-TW" altLang="en-US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6" name="群組 65"/>
            <p:cNvGrpSpPr/>
            <p:nvPr/>
          </p:nvGrpSpPr>
          <p:grpSpPr>
            <a:xfrm>
              <a:off x="8184532" y="3933700"/>
              <a:ext cx="1748122" cy="838800"/>
              <a:chOff x="2341418" y="629002"/>
              <a:chExt cx="1995055" cy="1158234"/>
            </a:xfrm>
          </p:grpSpPr>
          <p:sp>
            <p:nvSpPr>
              <p:cNvPr id="67" name="圓角矩形 66"/>
              <p:cNvSpPr/>
              <p:nvPr/>
            </p:nvSpPr>
            <p:spPr>
              <a:xfrm>
                <a:off x="2341418" y="629002"/>
                <a:ext cx="1995055" cy="1158234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8" name="圓角矩形 67"/>
              <p:cNvSpPr/>
              <p:nvPr/>
            </p:nvSpPr>
            <p:spPr>
              <a:xfrm>
                <a:off x="2466108" y="1160856"/>
                <a:ext cx="1745673" cy="487835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b="1" dirty="0">
                    <a:solidFill>
                      <a:schemeClr val="tx1"/>
                    </a:solidFill>
                  </a:rPr>
                  <a:t>蘋果</a:t>
                </a:r>
              </a:p>
            </p:txBody>
          </p:sp>
        </p:grpSp>
        <p:grpSp>
          <p:nvGrpSpPr>
            <p:cNvPr id="69" name="群組 68"/>
            <p:cNvGrpSpPr/>
            <p:nvPr/>
          </p:nvGrpSpPr>
          <p:grpSpPr>
            <a:xfrm>
              <a:off x="10271026" y="3933700"/>
              <a:ext cx="1748122" cy="838800"/>
              <a:chOff x="2341418" y="629002"/>
              <a:chExt cx="1995055" cy="1158234"/>
            </a:xfrm>
          </p:grpSpPr>
          <p:sp>
            <p:nvSpPr>
              <p:cNvPr id="70" name="圓角矩形 69"/>
              <p:cNvSpPr/>
              <p:nvPr/>
            </p:nvSpPr>
            <p:spPr>
              <a:xfrm>
                <a:off x="2341418" y="629002"/>
                <a:ext cx="1995055" cy="1158234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1" name="圓角矩形 70"/>
              <p:cNvSpPr/>
              <p:nvPr/>
            </p:nvSpPr>
            <p:spPr>
              <a:xfrm>
                <a:off x="2466108" y="1160856"/>
                <a:ext cx="1745673" cy="487835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b="1" dirty="0">
                    <a:solidFill>
                      <a:schemeClr val="tx1"/>
                    </a:solidFill>
                  </a:rPr>
                  <a:t>潛水</a:t>
                </a:r>
              </a:p>
            </p:txBody>
          </p:sp>
        </p:grpSp>
        <p:grpSp>
          <p:nvGrpSpPr>
            <p:cNvPr id="72" name="群組 71"/>
            <p:cNvGrpSpPr/>
            <p:nvPr/>
          </p:nvGrpSpPr>
          <p:grpSpPr>
            <a:xfrm>
              <a:off x="1946894" y="5108170"/>
              <a:ext cx="1748122" cy="838800"/>
              <a:chOff x="2341418" y="629002"/>
              <a:chExt cx="1995055" cy="1158234"/>
            </a:xfrm>
          </p:grpSpPr>
          <p:sp>
            <p:nvSpPr>
              <p:cNvPr id="73" name="圓角矩形 72"/>
              <p:cNvSpPr/>
              <p:nvPr/>
            </p:nvSpPr>
            <p:spPr>
              <a:xfrm>
                <a:off x="2341418" y="629002"/>
                <a:ext cx="1995055" cy="1158234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4" name="圓角矩形 73"/>
              <p:cNvSpPr/>
              <p:nvPr/>
            </p:nvSpPr>
            <p:spPr>
              <a:xfrm>
                <a:off x="2466108" y="1160856"/>
                <a:ext cx="1745673" cy="487835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b="1" dirty="0" smtClean="0">
                    <a:solidFill>
                      <a:schemeClr val="tx1"/>
                    </a:solidFill>
                  </a:rPr>
                  <a:t>美國</a:t>
                </a:r>
                <a:endParaRPr lang="zh-TW" altLang="en-US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5" name="群組 74"/>
            <p:cNvGrpSpPr/>
            <p:nvPr/>
          </p:nvGrpSpPr>
          <p:grpSpPr>
            <a:xfrm>
              <a:off x="4023004" y="5108170"/>
              <a:ext cx="1748122" cy="838800"/>
              <a:chOff x="2341418" y="629002"/>
              <a:chExt cx="1995055" cy="1158234"/>
            </a:xfrm>
          </p:grpSpPr>
          <p:sp>
            <p:nvSpPr>
              <p:cNvPr id="76" name="圓角矩形 75"/>
              <p:cNvSpPr/>
              <p:nvPr/>
            </p:nvSpPr>
            <p:spPr>
              <a:xfrm>
                <a:off x="2341418" y="629002"/>
                <a:ext cx="1995055" cy="1158234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7" name="圓角矩形 76"/>
              <p:cNvSpPr/>
              <p:nvPr/>
            </p:nvSpPr>
            <p:spPr>
              <a:xfrm>
                <a:off x="2466108" y="1160856"/>
                <a:ext cx="1745673" cy="487835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b="1" dirty="0">
                    <a:solidFill>
                      <a:schemeClr val="tx1"/>
                    </a:solidFill>
                  </a:rPr>
                  <a:t>火</a:t>
                </a:r>
              </a:p>
            </p:txBody>
          </p:sp>
        </p:grpSp>
        <p:grpSp>
          <p:nvGrpSpPr>
            <p:cNvPr id="78" name="群組 77"/>
            <p:cNvGrpSpPr/>
            <p:nvPr/>
          </p:nvGrpSpPr>
          <p:grpSpPr>
            <a:xfrm>
              <a:off x="6107863" y="5108170"/>
              <a:ext cx="1748122" cy="838800"/>
              <a:chOff x="2341418" y="629002"/>
              <a:chExt cx="1995055" cy="1158234"/>
            </a:xfrm>
          </p:grpSpPr>
          <p:sp>
            <p:nvSpPr>
              <p:cNvPr id="79" name="圓角矩形 78"/>
              <p:cNvSpPr/>
              <p:nvPr/>
            </p:nvSpPr>
            <p:spPr>
              <a:xfrm>
                <a:off x="2341418" y="629002"/>
                <a:ext cx="1995055" cy="1158234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0" name="圓角矩形 79"/>
              <p:cNvSpPr/>
              <p:nvPr/>
            </p:nvSpPr>
            <p:spPr>
              <a:xfrm>
                <a:off x="2466108" y="1160856"/>
                <a:ext cx="1745673" cy="487835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b="1" dirty="0" smtClean="0">
                    <a:solidFill>
                      <a:schemeClr val="tx1"/>
                    </a:solidFill>
                  </a:rPr>
                  <a:t>鋼鐵</a:t>
                </a:r>
                <a:r>
                  <a:rPr lang="zh-TW" altLang="en-US" b="1" dirty="0">
                    <a:solidFill>
                      <a:schemeClr val="tx1"/>
                    </a:solidFill>
                  </a:rPr>
                  <a:t>人</a:t>
                </a:r>
              </a:p>
            </p:txBody>
          </p:sp>
        </p:grpSp>
        <p:grpSp>
          <p:nvGrpSpPr>
            <p:cNvPr id="81" name="群組 80"/>
            <p:cNvGrpSpPr/>
            <p:nvPr/>
          </p:nvGrpSpPr>
          <p:grpSpPr>
            <a:xfrm>
              <a:off x="8184532" y="5108170"/>
              <a:ext cx="1748122" cy="838800"/>
              <a:chOff x="2341418" y="629002"/>
              <a:chExt cx="1995055" cy="1158234"/>
            </a:xfrm>
          </p:grpSpPr>
          <p:sp>
            <p:nvSpPr>
              <p:cNvPr id="82" name="圓角矩形 81"/>
              <p:cNvSpPr/>
              <p:nvPr/>
            </p:nvSpPr>
            <p:spPr>
              <a:xfrm>
                <a:off x="2341418" y="629002"/>
                <a:ext cx="1995055" cy="1158234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3" name="圓角矩形 82"/>
              <p:cNvSpPr/>
              <p:nvPr/>
            </p:nvSpPr>
            <p:spPr>
              <a:xfrm>
                <a:off x="2466108" y="1160856"/>
                <a:ext cx="1745673" cy="487835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b="1" dirty="0" smtClean="0">
                    <a:solidFill>
                      <a:schemeClr val="tx1"/>
                    </a:solidFill>
                  </a:rPr>
                  <a:t>高</a:t>
                </a:r>
                <a:r>
                  <a:rPr lang="zh-TW" altLang="en-US" b="1" dirty="0">
                    <a:solidFill>
                      <a:schemeClr val="tx1"/>
                    </a:solidFill>
                  </a:rPr>
                  <a:t>麗菜</a:t>
                </a:r>
              </a:p>
            </p:txBody>
          </p:sp>
        </p:grpSp>
        <p:grpSp>
          <p:nvGrpSpPr>
            <p:cNvPr id="84" name="群組 83"/>
            <p:cNvGrpSpPr/>
            <p:nvPr/>
          </p:nvGrpSpPr>
          <p:grpSpPr>
            <a:xfrm>
              <a:off x="10271026" y="5108170"/>
              <a:ext cx="1748122" cy="838800"/>
              <a:chOff x="2341418" y="629002"/>
              <a:chExt cx="1995055" cy="1158234"/>
            </a:xfrm>
          </p:grpSpPr>
          <p:sp>
            <p:nvSpPr>
              <p:cNvPr id="85" name="圓角矩形 84"/>
              <p:cNvSpPr/>
              <p:nvPr/>
            </p:nvSpPr>
            <p:spPr>
              <a:xfrm>
                <a:off x="2341418" y="629002"/>
                <a:ext cx="1995055" cy="1158234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6" name="圓角矩形 85"/>
              <p:cNvSpPr/>
              <p:nvPr/>
            </p:nvSpPr>
            <p:spPr>
              <a:xfrm>
                <a:off x="2466108" y="1160856"/>
                <a:ext cx="1745673" cy="487835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b="1" dirty="0" smtClean="0">
                    <a:solidFill>
                      <a:schemeClr val="tx1"/>
                    </a:solidFill>
                  </a:rPr>
                  <a:t>海</a:t>
                </a:r>
                <a:r>
                  <a:rPr lang="zh-TW" altLang="en-US" b="1" dirty="0">
                    <a:solidFill>
                      <a:schemeClr val="tx1"/>
                    </a:solidFill>
                  </a:rPr>
                  <a:t>灘</a:t>
                </a:r>
              </a:p>
            </p:txBody>
          </p:sp>
        </p:grpSp>
      </p:grpSp>
      <p:sp>
        <p:nvSpPr>
          <p:cNvPr id="4" name="圓角矩形 3"/>
          <p:cNvSpPr/>
          <p:nvPr/>
        </p:nvSpPr>
        <p:spPr>
          <a:xfrm>
            <a:off x="10614086" y="3291879"/>
            <a:ext cx="1433015" cy="85155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圓角矩形 4"/>
          <p:cNvSpPr/>
          <p:nvPr/>
        </p:nvSpPr>
        <p:spPr>
          <a:xfrm>
            <a:off x="4448822" y="4986575"/>
            <a:ext cx="1433015" cy="74078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8" name="群組 87"/>
          <p:cNvGrpSpPr/>
          <p:nvPr/>
        </p:nvGrpSpPr>
        <p:grpSpPr>
          <a:xfrm>
            <a:off x="598853" y="89317"/>
            <a:ext cx="2475897" cy="1200329"/>
            <a:chOff x="2790281" y="352523"/>
            <a:chExt cx="1306286" cy="12003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9" name="圓角矩形 88"/>
            <p:cNvSpPr/>
            <p:nvPr/>
          </p:nvSpPr>
          <p:spPr>
            <a:xfrm>
              <a:off x="2790281" y="406110"/>
              <a:ext cx="1306286" cy="566289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0" name="矩形 89"/>
            <p:cNvSpPr/>
            <p:nvPr/>
          </p:nvSpPr>
          <p:spPr>
            <a:xfrm>
              <a:off x="2890684" y="352523"/>
              <a:ext cx="110548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dirty="0" smtClean="0">
                  <a:latin typeface="華康粗圓體" panose="020F0709000000000000" pitchFamily="49" charset="-120"/>
                  <a:ea typeface="華康粗圓體" panose="020F0709000000000000" pitchFamily="49" charset="-120"/>
                </a:rPr>
                <a:t>機密代號</a:t>
              </a:r>
              <a:endParaRPr lang="zh-TW" altLang="en-US" sz="3600" dirty="0">
                <a:latin typeface="華康粗圓體" panose="020F0709000000000000" pitchFamily="49" charset="-120"/>
                <a:ea typeface="華康粗圓體" panose="020F0709000000000000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88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4" grpId="0" animBg="1"/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7873125" y="34309"/>
            <a:ext cx="1610436" cy="10637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1966498" y="499875"/>
            <a:ext cx="1748122" cy="836899"/>
            <a:chOff x="2341418" y="629002"/>
            <a:chExt cx="1995055" cy="1158234"/>
          </a:xfrm>
        </p:grpSpPr>
        <p:sp>
          <p:nvSpPr>
            <p:cNvPr id="4" name="圓角矩形 3"/>
            <p:cNvSpPr/>
            <p:nvPr/>
          </p:nvSpPr>
          <p:spPr>
            <a:xfrm>
              <a:off x="2341418" y="629002"/>
              <a:ext cx="1995055" cy="115823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圓角矩形 4"/>
            <p:cNvSpPr/>
            <p:nvPr/>
          </p:nvSpPr>
          <p:spPr>
            <a:xfrm>
              <a:off x="2466108" y="1160856"/>
              <a:ext cx="1745673" cy="48783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solidFill>
                    <a:schemeClr val="tx1"/>
                  </a:solidFill>
                </a:rPr>
                <a:t>公</a:t>
              </a:r>
              <a:r>
                <a:rPr lang="zh-TW" altLang="en-US" b="1" dirty="0">
                  <a:solidFill>
                    <a:schemeClr val="tx1"/>
                  </a:solidFill>
                </a:rPr>
                <a:t>主</a:t>
              </a: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4052992" y="497974"/>
            <a:ext cx="1748122" cy="838800"/>
            <a:chOff x="2341418" y="629002"/>
            <a:chExt cx="1995055" cy="1158234"/>
          </a:xfrm>
        </p:grpSpPr>
        <p:sp>
          <p:nvSpPr>
            <p:cNvPr id="7" name="圓角矩形 6"/>
            <p:cNvSpPr/>
            <p:nvPr/>
          </p:nvSpPr>
          <p:spPr>
            <a:xfrm>
              <a:off x="2341418" y="629002"/>
              <a:ext cx="1995055" cy="115823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圓角矩形 7"/>
            <p:cNvSpPr/>
            <p:nvPr/>
          </p:nvSpPr>
          <p:spPr>
            <a:xfrm>
              <a:off x="2466108" y="1160856"/>
              <a:ext cx="1745673" cy="48783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solidFill>
                    <a:schemeClr val="tx1"/>
                  </a:solidFill>
                </a:rPr>
                <a:t>律師</a:t>
              </a:r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6137851" y="497974"/>
            <a:ext cx="1748122" cy="838800"/>
            <a:chOff x="2341418" y="629002"/>
            <a:chExt cx="1995055" cy="1158234"/>
          </a:xfrm>
        </p:grpSpPr>
        <p:sp>
          <p:nvSpPr>
            <p:cNvPr id="10" name="圓角矩形 9"/>
            <p:cNvSpPr/>
            <p:nvPr/>
          </p:nvSpPr>
          <p:spPr>
            <a:xfrm>
              <a:off x="2341418" y="629002"/>
              <a:ext cx="1995055" cy="115823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圓角矩形 10"/>
            <p:cNvSpPr/>
            <p:nvPr/>
          </p:nvSpPr>
          <p:spPr>
            <a:xfrm>
              <a:off x="2466108" y="1160856"/>
              <a:ext cx="1745673" cy="48783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solidFill>
                    <a:schemeClr val="tx1"/>
                  </a:solidFill>
                </a:rPr>
                <a:t>空</a:t>
              </a:r>
              <a:r>
                <a:rPr lang="zh-TW" altLang="en-US" b="1" dirty="0">
                  <a:solidFill>
                    <a:schemeClr val="tx1"/>
                  </a:solidFill>
                </a:rPr>
                <a:t>氣</a:t>
              </a: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8214520" y="497974"/>
            <a:ext cx="1748122" cy="838800"/>
            <a:chOff x="2341418" y="629002"/>
            <a:chExt cx="1995055" cy="1158234"/>
          </a:xfrm>
        </p:grpSpPr>
        <p:sp>
          <p:nvSpPr>
            <p:cNvPr id="13" name="圓角矩形 12"/>
            <p:cNvSpPr/>
            <p:nvPr/>
          </p:nvSpPr>
          <p:spPr>
            <a:xfrm>
              <a:off x="2341418" y="629002"/>
              <a:ext cx="1995055" cy="115823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圓角矩形 13"/>
            <p:cNvSpPr/>
            <p:nvPr/>
          </p:nvSpPr>
          <p:spPr>
            <a:xfrm>
              <a:off x="2466108" y="1160856"/>
              <a:ext cx="1745673" cy="48783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solidFill>
                    <a:schemeClr val="tx1"/>
                  </a:solidFill>
                </a:rPr>
                <a:t>精靈</a:t>
              </a:r>
              <a:endParaRPr lang="zh-TW" altLang="en-US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10301014" y="497974"/>
            <a:ext cx="1748122" cy="838800"/>
            <a:chOff x="2341418" y="629002"/>
            <a:chExt cx="1995055" cy="1158234"/>
          </a:xfrm>
        </p:grpSpPr>
        <p:sp>
          <p:nvSpPr>
            <p:cNvPr id="16" name="圓角矩形 15"/>
            <p:cNvSpPr/>
            <p:nvPr/>
          </p:nvSpPr>
          <p:spPr>
            <a:xfrm>
              <a:off x="2341418" y="629002"/>
              <a:ext cx="1995055" cy="115823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圓角矩形 16"/>
            <p:cNvSpPr/>
            <p:nvPr/>
          </p:nvSpPr>
          <p:spPr>
            <a:xfrm>
              <a:off x="2466108" y="1160856"/>
              <a:ext cx="1745673" cy="48783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solidFill>
                    <a:schemeClr val="tx1"/>
                  </a:solidFill>
                </a:rPr>
                <a:t>懼</a:t>
              </a:r>
              <a:endParaRPr lang="zh-TW" altLang="en-US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1946894" y="1676453"/>
            <a:ext cx="1748122" cy="838800"/>
            <a:chOff x="2341418" y="629002"/>
            <a:chExt cx="1995055" cy="1158234"/>
          </a:xfrm>
        </p:grpSpPr>
        <p:sp>
          <p:nvSpPr>
            <p:cNvPr id="19" name="圓角矩形 18"/>
            <p:cNvSpPr/>
            <p:nvPr/>
          </p:nvSpPr>
          <p:spPr>
            <a:xfrm>
              <a:off x="2341418" y="629002"/>
              <a:ext cx="1995055" cy="115823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圓角矩形 19"/>
            <p:cNvSpPr/>
            <p:nvPr/>
          </p:nvSpPr>
          <p:spPr>
            <a:xfrm>
              <a:off x="2466108" y="1160856"/>
              <a:ext cx="1745673" cy="48783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solidFill>
                    <a:schemeClr val="tx1"/>
                  </a:solidFill>
                </a:rPr>
                <a:t>滴</a:t>
              </a: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4023004" y="1676453"/>
            <a:ext cx="1748122" cy="838800"/>
            <a:chOff x="2341418" y="629002"/>
            <a:chExt cx="1995055" cy="1158234"/>
          </a:xfrm>
        </p:grpSpPr>
        <p:sp>
          <p:nvSpPr>
            <p:cNvPr id="22" name="圓角矩形 21"/>
            <p:cNvSpPr/>
            <p:nvPr/>
          </p:nvSpPr>
          <p:spPr>
            <a:xfrm>
              <a:off x="2341418" y="629002"/>
              <a:ext cx="1995055" cy="115823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圓角矩形 22"/>
            <p:cNvSpPr/>
            <p:nvPr/>
          </p:nvSpPr>
          <p:spPr>
            <a:xfrm>
              <a:off x="2466108" y="1160856"/>
              <a:ext cx="1745673" cy="48783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solidFill>
                    <a:schemeClr val="tx1"/>
                  </a:solidFill>
                </a:rPr>
                <a:t>希臘</a:t>
              </a: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6107863" y="1676453"/>
            <a:ext cx="1748122" cy="838800"/>
            <a:chOff x="2341418" y="629002"/>
            <a:chExt cx="1995055" cy="1158234"/>
          </a:xfrm>
        </p:grpSpPr>
        <p:sp>
          <p:nvSpPr>
            <p:cNvPr id="25" name="圓角矩形 24"/>
            <p:cNvSpPr/>
            <p:nvPr/>
          </p:nvSpPr>
          <p:spPr>
            <a:xfrm>
              <a:off x="2341418" y="629002"/>
              <a:ext cx="1995055" cy="115823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圓角矩形 25"/>
            <p:cNvSpPr/>
            <p:nvPr/>
          </p:nvSpPr>
          <p:spPr>
            <a:xfrm>
              <a:off x="2466108" y="1160856"/>
              <a:ext cx="1745673" cy="48783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solidFill>
                    <a:schemeClr val="tx1"/>
                  </a:solidFill>
                </a:rPr>
                <a:t>波</a:t>
              </a:r>
              <a:endParaRPr lang="zh-TW" altLang="en-US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8184532" y="1676453"/>
            <a:ext cx="1748122" cy="838800"/>
            <a:chOff x="2341418" y="629002"/>
            <a:chExt cx="1995055" cy="1158234"/>
          </a:xfrm>
        </p:grpSpPr>
        <p:sp>
          <p:nvSpPr>
            <p:cNvPr id="28" name="圓角矩形 27"/>
            <p:cNvSpPr/>
            <p:nvPr/>
          </p:nvSpPr>
          <p:spPr>
            <a:xfrm>
              <a:off x="2341418" y="629002"/>
              <a:ext cx="1995055" cy="115823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圓角矩形 28"/>
            <p:cNvSpPr/>
            <p:nvPr/>
          </p:nvSpPr>
          <p:spPr>
            <a:xfrm>
              <a:off x="2466108" y="1160856"/>
              <a:ext cx="1745673" cy="48783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solidFill>
                    <a:schemeClr val="tx1"/>
                  </a:solidFill>
                </a:rPr>
                <a:t>女</a:t>
              </a:r>
              <a:r>
                <a:rPr lang="zh-TW" altLang="en-US" b="1" dirty="0">
                  <a:solidFill>
                    <a:schemeClr val="tx1"/>
                  </a:solidFill>
                </a:rPr>
                <a:t>巫</a:t>
              </a:r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10271026" y="1676453"/>
            <a:ext cx="1748122" cy="838800"/>
            <a:chOff x="2341418" y="629002"/>
            <a:chExt cx="1995055" cy="1158234"/>
          </a:xfrm>
        </p:grpSpPr>
        <p:sp>
          <p:nvSpPr>
            <p:cNvPr id="31" name="圓角矩形 30"/>
            <p:cNvSpPr/>
            <p:nvPr/>
          </p:nvSpPr>
          <p:spPr>
            <a:xfrm>
              <a:off x="2341418" y="629002"/>
              <a:ext cx="1995055" cy="115823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圓角矩形 31"/>
            <p:cNvSpPr/>
            <p:nvPr/>
          </p:nvSpPr>
          <p:spPr>
            <a:xfrm>
              <a:off x="2466108" y="1160856"/>
              <a:ext cx="1745673" cy="48783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solidFill>
                    <a:schemeClr val="tx1"/>
                  </a:solidFill>
                </a:rPr>
                <a:t>小</a:t>
              </a:r>
              <a:r>
                <a:rPr lang="zh-TW" altLang="en-US" b="1" dirty="0">
                  <a:solidFill>
                    <a:schemeClr val="tx1"/>
                  </a:solidFill>
                </a:rPr>
                <a:t>說</a:t>
              </a:r>
            </a:p>
          </p:txBody>
        </p:sp>
      </p:grpSp>
      <p:sp>
        <p:nvSpPr>
          <p:cNvPr id="33" name="圓角矩形 32"/>
          <p:cNvSpPr/>
          <p:nvPr/>
        </p:nvSpPr>
        <p:spPr>
          <a:xfrm>
            <a:off x="8046637" y="2592343"/>
            <a:ext cx="1533602" cy="10331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4" name="群組 33"/>
          <p:cNvGrpSpPr/>
          <p:nvPr/>
        </p:nvGrpSpPr>
        <p:grpSpPr>
          <a:xfrm>
            <a:off x="1952644" y="2803072"/>
            <a:ext cx="1748122" cy="838800"/>
            <a:chOff x="2341418" y="629002"/>
            <a:chExt cx="1995055" cy="1158234"/>
          </a:xfrm>
        </p:grpSpPr>
        <p:sp>
          <p:nvSpPr>
            <p:cNvPr id="35" name="圓角矩形 34"/>
            <p:cNvSpPr/>
            <p:nvPr/>
          </p:nvSpPr>
          <p:spPr>
            <a:xfrm>
              <a:off x="2341418" y="629002"/>
              <a:ext cx="1995055" cy="115823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圓角矩形 35"/>
            <p:cNvSpPr/>
            <p:nvPr/>
          </p:nvSpPr>
          <p:spPr>
            <a:xfrm>
              <a:off x="2466108" y="1160856"/>
              <a:ext cx="1745673" cy="48783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solidFill>
                    <a:schemeClr val="tx1"/>
                  </a:solidFill>
                </a:rPr>
                <a:t>輪盤</a:t>
              </a:r>
              <a:endParaRPr lang="zh-TW" altLang="en-US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群組 36"/>
          <p:cNvGrpSpPr/>
          <p:nvPr/>
        </p:nvGrpSpPr>
        <p:grpSpPr>
          <a:xfrm>
            <a:off x="4028754" y="2803072"/>
            <a:ext cx="1748122" cy="838800"/>
            <a:chOff x="2341418" y="629002"/>
            <a:chExt cx="1995055" cy="1158234"/>
          </a:xfrm>
        </p:grpSpPr>
        <p:sp>
          <p:nvSpPr>
            <p:cNvPr id="38" name="圓角矩形 37"/>
            <p:cNvSpPr/>
            <p:nvPr/>
          </p:nvSpPr>
          <p:spPr>
            <a:xfrm>
              <a:off x="2341418" y="629002"/>
              <a:ext cx="1995055" cy="115823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" name="圓角矩形 38"/>
            <p:cNvSpPr/>
            <p:nvPr/>
          </p:nvSpPr>
          <p:spPr>
            <a:xfrm>
              <a:off x="2466108" y="1160856"/>
              <a:ext cx="1745673" cy="48783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solidFill>
                    <a:schemeClr val="tx1"/>
                  </a:solidFill>
                </a:rPr>
                <a:t>炬</a:t>
              </a:r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6113613" y="2803072"/>
            <a:ext cx="1748122" cy="838800"/>
            <a:chOff x="2341418" y="629002"/>
            <a:chExt cx="1995055" cy="1158234"/>
          </a:xfrm>
        </p:grpSpPr>
        <p:sp>
          <p:nvSpPr>
            <p:cNvPr id="41" name="圓角矩形 40"/>
            <p:cNvSpPr/>
            <p:nvPr/>
          </p:nvSpPr>
          <p:spPr>
            <a:xfrm>
              <a:off x="2341418" y="629002"/>
              <a:ext cx="1995055" cy="115823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2" name="圓角矩形 41"/>
            <p:cNvSpPr/>
            <p:nvPr/>
          </p:nvSpPr>
          <p:spPr>
            <a:xfrm>
              <a:off x="2466108" y="1160856"/>
              <a:ext cx="1745673" cy="48783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solidFill>
                    <a:schemeClr val="tx1"/>
                  </a:solidFill>
                </a:rPr>
                <a:t>雪</a:t>
              </a:r>
              <a:endParaRPr lang="zh-TW" altLang="en-US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群組 42"/>
          <p:cNvGrpSpPr/>
          <p:nvPr/>
        </p:nvGrpSpPr>
        <p:grpSpPr>
          <a:xfrm>
            <a:off x="8190282" y="2803072"/>
            <a:ext cx="1748122" cy="838800"/>
            <a:chOff x="2341418" y="629002"/>
            <a:chExt cx="1995055" cy="1158234"/>
          </a:xfrm>
        </p:grpSpPr>
        <p:sp>
          <p:nvSpPr>
            <p:cNvPr id="44" name="圓角矩形 43"/>
            <p:cNvSpPr/>
            <p:nvPr/>
          </p:nvSpPr>
          <p:spPr>
            <a:xfrm>
              <a:off x="2341418" y="629002"/>
              <a:ext cx="1995055" cy="115823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" name="圓角矩形 44"/>
            <p:cNvSpPr/>
            <p:nvPr/>
          </p:nvSpPr>
          <p:spPr>
            <a:xfrm>
              <a:off x="2466108" y="1160856"/>
              <a:ext cx="1745673" cy="48783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solidFill>
                    <a:schemeClr val="tx1"/>
                  </a:solidFill>
                </a:rPr>
                <a:t>大</a:t>
              </a:r>
              <a:r>
                <a:rPr lang="zh-TW" altLang="en-US" b="1" dirty="0">
                  <a:solidFill>
                    <a:schemeClr val="tx1"/>
                  </a:solidFill>
                </a:rPr>
                <a:t>富翁</a:t>
              </a:r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10276776" y="2803072"/>
            <a:ext cx="1748122" cy="838800"/>
            <a:chOff x="2341418" y="629002"/>
            <a:chExt cx="1995055" cy="1158234"/>
          </a:xfrm>
        </p:grpSpPr>
        <p:sp>
          <p:nvSpPr>
            <p:cNvPr id="47" name="圓角矩形 46"/>
            <p:cNvSpPr/>
            <p:nvPr/>
          </p:nvSpPr>
          <p:spPr>
            <a:xfrm>
              <a:off x="2341418" y="629002"/>
              <a:ext cx="1995055" cy="115823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8" name="圓角矩形 47"/>
            <p:cNvSpPr/>
            <p:nvPr/>
          </p:nvSpPr>
          <p:spPr>
            <a:xfrm>
              <a:off x="2466108" y="1160856"/>
              <a:ext cx="1745673" cy="48783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solidFill>
                    <a:schemeClr val="tx1"/>
                  </a:solidFill>
                </a:rPr>
                <a:t>衛星</a:t>
              </a:r>
            </a:p>
          </p:txBody>
        </p:sp>
      </p:grpSp>
      <p:grpSp>
        <p:nvGrpSpPr>
          <p:cNvPr id="49" name="群組 48"/>
          <p:cNvGrpSpPr/>
          <p:nvPr/>
        </p:nvGrpSpPr>
        <p:grpSpPr>
          <a:xfrm>
            <a:off x="1946894" y="3933700"/>
            <a:ext cx="1748122" cy="838800"/>
            <a:chOff x="2341418" y="629002"/>
            <a:chExt cx="1995055" cy="1158234"/>
          </a:xfrm>
        </p:grpSpPr>
        <p:sp>
          <p:nvSpPr>
            <p:cNvPr id="50" name="圓角矩形 49"/>
            <p:cNvSpPr/>
            <p:nvPr/>
          </p:nvSpPr>
          <p:spPr>
            <a:xfrm>
              <a:off x="2341418" y="629002"/>
              <a:ext cx="1995055" cy="115823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1" name="圓角矩形 50"/>
            <p:cNvSpPr/>
            <p:nvPr/>
          </p:nvSpPr>
          <p:spPr>
            <a:xfrm>
              <a:off x="2466108" y="1160856"/>
              <a:ext cx="1745673" cy="48783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solidFill>
                    <a:schemeClr val="tx1"/>
                  </a:solidFill>
                </a:rPr>
                <a:t>鑰匙</a:t>
              </a:r>
            </a:p>
          </p:txBody>
        </p:sp>
      </p:grpSp>
      <p:grpSp>
        <p:nvGrpSpPr>
          <p:cNvPr id="52" name="群組 51"/>
          <p:cNvGrpSpPr/>
          <p:nvPr/>
        </p:nvGrpSpPr>
        <p:grpSpPr>
          <a:xfrm>
            <a:off x="4023004" y="3933700"/>
            <a:ext cx="1748122" cy="838800"/>
            <a:chOff x="2341418" y="629002"/>
            <a:chExt cx="1995055" cy="1158234"/>
          </a:xfrm>
        </p:grpSpPr>
        <p:sp>
          <p:nvSpPr>
            <p:cNvPr id="53" name="圓角矩形 52"/>
            <p:cNvSpPr/>
            <p:nvPr/>
          </p:nvSpPr>
          <p:spPr>
            <a:xfrm>
              <a:off x="2341418" y="629002"/>
              <a:ext cx="1995055" cy="115823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4" name="圓角矩形 53"/>
            <p:cNvSpPr/>
            <p:nvPr/>
          </p:nvSpPr>
          <p:spPr>
            <a:xfrm>
              <a:off x="2466108" y="1160856"/>
              <a:ext cx="1745673" cy="48783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solidFill>
                    <a:schemeClr val="tx1"/>
                  </a:solidFill>
                </a:rPr>
                <a:t>鈴</a:t>
              </a:r>
            </a:p>
          </p:txBody>
        </p:sp>
      </p:grpSp>
      <p:grpSp>
        <p:nvGrpSpPr>
          <p:cNvPr id="55" name="群組 54"/>
          <p:cNvGrpSpPr/>
          <p:nvPr/>
        </p:nvGrpSpPr>
        <p:grpSpPr>
          <a:xfrm>
            <a:off x="6107863" y="3933700"/>
            <a:ext cx="1748122" cy="838800"/>
            <a:chOff x="2341418" y="629002"/>
            <a:chExt cx="1995055" cy="1158234"/>
          </a:xfrm>
        </p:grpSpPr>
        <p:sp>
          <p:nvSpPr>
            <p:cNvPr id="56" name="圓角矩形 55"/>
            <p:cNvSpPr/>
            <p:nvPr/>
          </p:nvSpPr>
          <p:spPr>
            <a:xfrm>
              <a:off x="2341418" y="629002"/>
              <a:ext cx="1995055" cy="115823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7" name="圓角矩形 56"/>
            <p:cNvSpPr/>
            <p:nvPr/>
          </p:nvSpPr>
          <p:spPr>
            <a:xfrm>
              <a:off x="2466108" y="1160856"/>
              <a:ext cx="1745673" cy="48783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solidFill>
                    <a:schemeClr val="tx1"/>
                  </a:solidFill>
                </a:rPr>
                <a:t>檸檬</a:t>
              </a:r>
              <a:endParaRPr lang="zh-TW" altLang="en-US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群組 57"/>
          <p:cNvGrpSpPr/>
          <p:nvPr/>
        </p:nvGrpSpPr>
        <p:grpSpPr>
          <a:xfrm>
            <a:off x="8184532" y="3933700"/>
            <a:ext cx="1748122" cy="838800"/>
            <a:chOff x="2341418" y="629002"/>
            <a:chExt cx="1995055" cy="1158234"/>
          </a:xfrm>
        </p:grpSpPr>
        <p:sp>
          <p:nvSpPr>
            <p:cNvPr id="59" name="圓角矩形 58"/>
            <p:cNvSpPr/>
            <p:nvPr/>
          </p:nvSpPr>
          <p:spPr>
            <a:xfrm>
              <a:off x="2341418" y="629002"/>
              <a:ext cx="1995055" cy="115823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0" name="圓角矩形 59"/>
            <p:cNvSpPr/>
            <p:nvPr/>
          </p:nvSpPr>
          <p:spPr>
            <a:xfrm>
              <a:off x="2466108" y="1160856"/>
              <a:ext cx="1745673" cy="48783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solidFill>
                    <a:schemeClr val="tx1"/>
                  </a:solidFill>
                </a:rPr>
                <a:t>企鵝</a:t>
              </a:r>
            </a:p>
          </p:txBody>
        </p:sp>
      </p:grpSp>
      <p:grpSp>
        <p:nvGrpSpPr>
          <p:cNvPr id="61" name="群組 60"/>
          <p:cNvGrpSpPr/>
          <p:nvPr/>
        </p:nvGrpSpPr>
        <p:grpSpPr>
          <a:xfrm>
            <a:off x="10271026" y="3933700"/>
            <a:ext cx="1748122" cy="838800"/>
            <a:chOff x="2341418" y="629002"/>
            <a:chExt cx="1995055" cy="1158234"/>
          </a:xfrm>
        </p:grpSpPr>
        <p:sp>
          <p:nvSpPr>
            <p:cNvPr id="62" name="圓角矩形 61"/>
            <p:cNvSpPr/>
            <p:nvPr/>
          </p:nvSpPr>
          <p:spPr>
            <a:xfrm>
              <a:off x="2341418" y="629002"/>
              <a:ext cx="1995055" cy="115823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3" name="圓角矩形 62"/>
            <p:cNvSpPr/>
            <p:nvPr/>
          </p:nvSpPr>
          <p:spPr>
            <a:xfrm>
              <a:off x="2466108" y="1160856"/>
              <a:ext cx="1745673" cy="48783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solidFill>
                    <a:schemeClr val="tx1"/>
                  </a:solidFill>
                </a:rPr>
                <a:t>潛水</a:t>
              </a:r>
            </a:p>
          </p:txBody>
        </p:sp>
      </p:grpSp>
      <p:grpSp>
        <p:nvGrpSpPr>
          <p:cNvPr id="64" name="群組 63"/>
          <p:cNvGrpSpPr/>
          <p:nvPr/>
        </p:nvGrpSpPr>
        <p:grpSpPr>
          <a:xfrm>
            <a:off x="1946894" y="5108170"/>
            <a:ext cx="1748122" cy="838800"/>
            <a:chOff x="2341418" y="629002"/>
            <a:chExt cx="1995055" cy="1158234"/>
          </a:xfrm>
        </p:grpSpPr>
        <p:sp>
          <p:nvSpPr>
            <p:cNvPr id="65" name="圓角矩形 64"/>
            <p:cNvSpPr/>
            <p:nvPr/>
          </p:nvSpPr>
          <p:spPr>
            <a:xfrm>
              <a:off x="2341418" y="629002"/>
              <a:ext cx="1995055" cy="115823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6" name="圓角矩形 65"/>
            <p:cNvSpPr/>
            <p:nvPr/>
          </p:nvSpPr>
          <p:spPr>
            <a:xfrm>
              <a:off x="2466108" y="1160856"/>
              <a:ext cx="1745673" cy="48783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solidFill>
                    <a:schemeClr val="tx1"/>
                  </a:solidFill>
                </a:rPr>
                <a:t>美國</a:t>
              </a:r>
              <a:endParaRPr lang="zh-TW" altLang="en-US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7" name="群組 66"/>
          <p:cNvGrpSpPr/>
          <p:nvPr/>
        </p:nvGrpSpPr>
        <p:grpSpPr>
          <a:xfrm>
            <a:off x="4023004" y="5108170"/>
            <a:ext cx="1748122" cy="838800"/>
            <a:chOff x="2341418" y="629002"/>
            <a:chExt cx="1995055" cy="1158234"/>
          </a:xfrm>
        </p:grpSpPr>
        <p:sp>
          <p:nvSpPr>
            <p:cNvPr id="68" name="圓角矩形 67"/>
            <p:cNvSpPr/>
            <p:nvPr/>
          </p:nvSpPr>
          <p:spPr>
            <a:xfrm>
              <a:off x="2341418" y="629002"/>
              <a:ext cx="1995055" cy="115823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9" name="圓角矩形 68"/>
            <p:cNvSpPr/>
            <p:nvPr/>
          </p:nvSpPr>
          <p:spPr>
            <a:xfrm>
              <a:off x="2466108" y="1160856"/>
              <a:ext cx="1745673" cy="48783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solidFill>
                    <a:schemeClr val="tx1"/>
                  </a:solidFill>
                </a:rPr>
                <a:t>走私者</a:t>
              </a:r>
              <a:endParaRPr lang="zh-TW" altLang="en-US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0" name="群組 69"/>
          <p:cNvGrpSpPr/>
          <p:nvPr/>
        </p:nvGrpSpPr>
        <p:grpSpPr>
          <a:xfrm>
            <a:off x="6107863" y="5108170"/>
            <a:ext cx="1748122" cy="838800"/>
            <a:chOff x="2341418" y="629002"/>
            <a:chExt cx="1995055" cy="1158234"/>
          </a:xfrm>
        </p:grpSpPr>
        <p:sp>
          <p:nvSpPr>
            <p:cNvPr id="71" name="圓角矩形 70"/>
            <p:cNvSpPr/>
            <p:nvPr/>
          </p:nvSpPr>
          <p:spPr>
            <a:xfrm>
              <a:off x="2341418" y="629002"/>
              <a:ext cx="1995055" cy="115823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2" name="圓角矩形 71"/>
            <p:cNvSpPr/>
            <p:nvPr/>
          </p:nvSpPr>
          <p:spPr>
            <a:xfrm>
              <a:off x="2466108" y="1160856"/>
              <a:ext cx="1745673" cy="48783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solidFill>
                    <a:schemeClr val="tx1"/>
                  </a:solidFill>
                </a:rPr>
                <a:t>超級</a:t>
              </a:r>
              <a:r>
                <a:rPr lang="zh-TW" altLang="en-US" b="1" dirty="0">
                  <a:solidFill>
                    <a:schemeClr val="tx1"/>
                  </a:solidFill>
                </a:rPr>
                <a:t>英雄</a:t>
              </a:r>
            </a:p>
          </p:txBody>
        </p:sp>
      </p:grpSp>
      <p:grpSp>
        <p:nvGrpSpPr>
          <p:cNvPr id="73" name="群組 72"/>
          <p:cNvGrpSpPr/>
          <p:nvPr/>
        </p:nvGrpSpPr>
        <p:grpSpPr>
          <a:xfrm>
            <a:off x="8184532" y="5108170"/>
            <a:ext cx="1748122" cy="838800"/>
            <a:chOff x="2341418" y="629002"/>
            <a:chExt cx="1995055" cy="1158234"/>
          </a:xfrm>
        </p:grpSpPr>
        <p:sp>
          <p:nvSpPr>
            <p:cNvPr id="74" name="圓角矩形 73"/>
            <p:cNvSpPr/>
            <p:nvPr/>
          </p:nvSpPr>
          <p:spPr>
            <a:xfrm>
              <a:off x="2341418" y="629002"/>
              <a:ext cx="1995055" cy="115823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5" name="圓角矩形 74"/>
            <p:cNvSpPr/>
            <p:nvPr/>
          </p:nvSpPr>
          <p:spPr>
            <a:xfrm>
              <a:off x="2466108" y="1160856"/>
              <a:ext cx="1745673" cy="48783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solidFill>
                    <a:schemeClr val="tx1"/>
                  </a:solidFill>
                </a:rPr>
                <a:t>蘿蔔</a:t>
              </a:r>
              <a:endParaRPr lang="zh-TW" altLang="en-US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6" name="群組 75"/>
          <p:cNvGrpSpPr/>
          <p:nvPr/>
        </p:nvGrpSpPr>
        <p:grpSpPr>
          <a:xfrm>
            <a:off x="10271026" y="5108170"/>
            <a:ext cx="1748122" cy="838800"/>
            <a:chOff x="2341418" y="629002"/>
            <a:chExt cx="1995055" cy="1158234"/>
          </a:xfrm>
        </p:grpSpPr>
        <p:sp>
          <p:nvSpPr>
            <p:cNvPr id="77" name="圓角矩形 76"/>
            <p:cNvSpPr/>
            <p:nvPr/>
          </p:nvSpPr>
          <p:spPr>
            <a:xfrm>
              <a:off x="2341418" y="629002"/>
              <a:ext cx="1995055" cy="115823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8" name="圓角矩形 77"/>
            <p:cNvSpPr/>
            <p:nvPr/>
          </p:nvSpPr>
          <p:spPr>
            <a:xfrm>
              <a:off x="2466108" y="1160856"/>
              <a:ext cx="1745673" cy="48783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solidFill>
                    <a:schemeClr val="tx1"/>
                  </a:solidFill>
                </a:rPr>
                <a:t>沙</a:t>
              </a:r>
            </a:p>
          </p:txBody>
        </p:sp>
      </p:grpSp>
      <p:pic>
        <p:nvPicPr>
          <p:cNvPr id="79" name="Picture 4" descr="https://farm8.staticflickr.com/7336/27053307066_ec9d73f4b1_z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1" t="43508" r="26656" b="35298"/>
          <a:stretch/>
        </p:blipFill>
        <p:spPr bwMode="auto">
          <a:xfrm>
            <a:off x="131848" y="2131820"/>
            <a:ext cx="1620000" cy="8294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0" name="Picture 8" descr="https://farm8.staticflickr.com/7606/27053306276_181299936d_z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7" t="56054" r="53970" b="15289"/>
          <a:stretch/>
        </p:blipFill>
        <p:spPr bwMode="auto">
          <a:xfrm>
            <a:off x="131848" y="3364890"/>
            <a:ext cx="1620000" cy="8136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1" name="Picture 12" descr="http://1.bp.blogspot.com/-HF9q56W9V30/VbzCkaLcn-I/AAAAAAAAlvI/6I499HBCBvc/s1600/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7" t="65386" r="30204" b="15897"/>
          <a:stretch/>
        </p:blipFill>
        <p:spPr bwMode="auto">
          <a:xfrm>
            <a:off x="147834" y="4582171"/>
            <a:ext cx="1620000" cy="846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2" name="Picture 6" descr="https://farm8.staticflickr.com/7336/27053307066_ec9d73f4b1_z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23807" r="73224" b="56491"/>
          <a:stretch/>
        </p:blipFill>
        <p:spPr bwMode="auto">
          <a:xfrm>
            <a:off x="127208" y="978156"/>
            <a:ext cx="1620000" cy="8361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3" name="Picture 8" descr="https://farm8.staticflickr.com/7606/27053306276_181299936d_z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7" t="56054" r="53970" b="15289"/>
          <a:stretch/>
        </p:blipFill>
        <p:spPr bwMode="auto">
          <a:xfrm>
            <a:off x="112964" y="3373020"/>
            <a:ext cx="1620000" cy="8136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4" name="Picture 8" descr="https://farm8.staticflickr.com/7606/27053306276_181299936d_z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7" t="56054" r="53970" b="15289"/>
          <a:stretch/>
        </p:blipFill>
        <p:spPr bwMode="auto">
          <a:xfrm>
            <a:off x="117334" y="3366636"/>
            <a:ext cx="1620000" cy="8136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5" name="Picture 8" descr="https://farm8.staticflickr.com/7606/27053306276_181299936d_z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7" t="56054" r="53970" b="15289"/>
          <a:stretch/>
        </p:blipFill>
        <p:spPr bwMode="auto">
          <a:xfrm>
            <a:off x="131848" y="3365764"/>
            <a:ext cx="1620000" cy="8136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6" name="Picture 4" descr="https://farm8.staticflickr.com/7336/27053307066_ec9d73f4b1_z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1" t="43508" r="26656" b="35298"/>
          <a:stretch/>
        </p:blipFill>
        <p:spPr bwMode="auto">
          <a:xfrm>
            <a:off x="112964" y="2124564"/>
            <a:ext cx="1620000" cy="8294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7" name="Picture 4" descr="https://farm8.staticflickr.com/7336/27053307066_ec9d73f4b1_z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1" t="43508" r="26656" b="35298"/>
          <a:stretch/>
        </p:blipFill>
        <p:spPr bwMode="auto">
          <a:xfrm>
            <a:off x="107604" y="2123690"/>
            <a:ext cx="1620000" cy="8294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8" name="Picture 4" descr="https://farm8.staticflickr.com/7336/27053307066_ec9d73f4b1_z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1" t="43508" r="26656" b="35298"/>
          <a:stretch/>
        </p:blipFill>
        <p:spPr bwMode="auto">
          <a:xfrm>
            <a:off x="107604" y="2123690"/>
            <a:ext cx="1620000" cy="8294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9" name="Picture 6" descr="https://farm8.staticflickr.com/7336/27053307066_ec9d73f4b1_z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23807" r="73224" b="56491"/>
          <a:stretch/>
        </p:blipFill>
        <p:spPr bwMode="auto">
          <a:xfrm>
            <a:off x="127208" y="970613"/>
            <a:ext cx="1620000" cy="8361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90" name="Picture 6" descr="https://farm8.staticflickr.com/7336/27053307066_ec9d73f4b1_z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23807" r="73224" b="56491"/>
          <a:stretch/>
        </p:blipFill>
        <p:spPr bwMode="auto">
          <a:xfrm>
            <a:off x="147834" y="954928"/>
            <a:ext cx="1620000" cy="8361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91" name="Picture 8" descr="https://farm8.staticflickr.com/7606/27053306276_181299936d_z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7" t="56054" r="53970" b="15289"/>
          <a:stretch/>
        </p:blipFill>
        <p:spPr bwMode="auto">
          <a:xfrm>
            <a:off x="103529" y="3364890"/>
            <a:ext cx="1620000" cy="8136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92" name="Picture 6" descr="https://farm8.staticflickr.com/7336/27053307066_ec9d73f4b1_z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23807" r="73224" b="56491"/>
          <a:stretch/>
        </p:blipFill>
        <p:spPr bwMode="auto">
          <a:xfrm>
            <a:off x="175413" y="954928"/>
            <a:ext cx="1620000" cy="8361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93" name="Picture 4" descr="https://farm8.staticflickr.com/7336/27053307066_ec9d73f4b1_z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1" t="43508" r="26656" b="35298"/>
          <a:stretch/>
        </p:blipFill>
        <p:spPr bwMode="auto">
          <a:xfrm>
            <a:off x="107604" y="2108005"/>
            <a:ext cx="1620000" cy="8294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94" name="Picture 6" descr="https://farm8.staticflickr.com/7336/27053307066_ec9d73f4b1_z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23807" r="73224" b="56491"/>
          <a:stretch/>
        </p:blipFill>
        <p:spPr bwMode="auto">
          <a:xfrm>
            <a:off x="120255" y="954928"/>
            <a:ext cx="1620000" cy="8361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95" name="Picture 8" descr="https://farm8.staticflickr.com/7606/27053306276_181299936d_z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7" t="56054" r="53970" b="15289"/>
          <a:stretch/>
        </p:blipFill>
        <p:spPr bwMode="auto">
          <a:xfrm>
            <a:off x="103529" y="3364890"/>
            <a:ext cx="1620000" cy="8136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96" name="Picture 6" descr="https://farm8.staticflickr.com/7336/27053307066_ec9d73f4b1_z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23807" r="73224" b="56491"/>
          <a:stretch/>
        </p:blipFill>
        <p:spPr bwMode="auto">
          <a:xfrm>
            <a:off x="134161" y="995959"/>
            <a:ext cx="1620000" cy="8361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97" name="Picture 6" descr="https://farm8.staticflickr.com/7336/27053307066_ec9d73f4b1_z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23807" r="73224" b="56491"/>
          <a:stretch/>
        </p:blipFill>
        <p:spPr bwMode="auto">
          <a:xfrm>
            <a:off x="147834" y="954928"/>
            <a:ext cx="1620000" cy="8361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98" name="Picture 4" descr="https://farm8.staticflickr.com/7336/27053307066_ec9d73f4b1_z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1" t="43508" r="26656" b="35298"/>
          <a:stretch/>
        </p:blipFill>
        <p:spPr bwMode="auto">
          <a:xfrm>
            <a:off x="120255" y="2134552"/>
            <a:ext cx="1620000" cy="8294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99" name="Picture 6" descr="https://farm8.staticflickr.com/7336/27053307066_ec9d73f4b1_z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23807" r="73224" b="56491"/>
          <a:stretch/>
        </p:blipFill>
        <p:spPr bwMode="auto">
          <a:xfrm>
            <a:off x="133928" y="983223"/>
            <a:ext cx="1620000" cy="8361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00" name="Picture 4" descr="https://farm8.staticflickr.com/7336/27053307066_ec9d73f4b1_z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1" t="43508" r="26656" b="35298"/>
          <a:stretch/>
        </p:blipFill>
        <p:spPr bwMode="auto">
          <a:xfrm>
            <a:off x="107604" y="2148621"/>
            <a:ext cx="1620000" cy="8294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01" name="Picture 4" descr="https://farm8.staticflickr.com/7336/27053307066_ec9d73f4b1_z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1" t="43508" r="26656" b="35298"/>
          <a:stretch/>
        </p:blipFill>
        <p:spPr bwMode="auto">
          <a:xfrm>
            <a:off x="94080" y="2148621"/>
            <a:ext cx="1620000" cy="8294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02" name="Picture 8" descr="https://farm8.staticflickr.com/7606/27053306276_181299936d_z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7" t="56054" r="53970" b="15289"/>
          <a:stretch/>
        </p:blipFill>
        <p:spPr bwMode="auto">
          <a:xfrm>
            <a:off x="117334" y="3364890"/>
            <a:ext cx="1620000" cy="8136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03" name="Picture 6" descr="https://farm8.staticflickr.com/7336/27053307066_ec9d73f4b1_z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23807" r="73224" b="56491"/>
          <a:stretch/>
        </p:blipFill>
        <p:spPr bwMode="auto">
          <a:xfrm>
            <a:off x="133928" y="969550"/>
            <a:ext cx="1620000" cy="8361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05" name="圓角矩形 104"/>
          <p:cNvSpPr/>
          <p:nvPr/>
        </p:nvSpPr>
        <p:spPr>
          <a:xfrm>
            <a:off x="15164" y="30739"/>
            <a:ext cx="1955500" cy="566289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6" name="矩形 105"/>
          <p:cNvSpPr/>
          <p:nvPr/>
        </p:nvSpPr>
        <p:spPr>
          <a:xfrm>
            <a:off x="4746" y="-22848"/>
            <a:ext cx="2120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機密代號</a:t>
            </a:r>
            <a:endParaRPr lang="zh-TW" altLang="en-US" sz="3600"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4395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0.15495 -0.42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7" y="-2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0.328 -0.0745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3" y="-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0.50157 -0.242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78" y="-1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0833 L 0.66953 -0.4224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11" y="-2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0833 L 0.8418 -0.4215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31" y="-2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0.01042 L 0.15339 -0.2472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5" y="-1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11111E-6 L 0.32891 -0.0636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45" y="-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0.4974 -0.0694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0" y="-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0.67018 -0.0636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03" y="-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0.83789 0.1030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88" y="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0.15326 0.4296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2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0.01042 L 0.3263 -0.0819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81" y="-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L 0.49531 -0.2569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66" y="-1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66354 0.2666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77" y="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0.83945 0.09908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66" y="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0.01042 L 0.32852 0.0798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48148E-6 L 0.49076 0.4238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31" y="2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0.66575 0.42963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81" y="2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7.40741E-7 L 0.83737 0.2581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62" y="1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0.14987 0.59676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7" y="2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111E-6 L 0.32253 0.4273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20" y="2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0.49635 0.42732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18" y="2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0.01042 L 0.6694 0.25093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29" y="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83633 0.59862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10" y="2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0.15898 0.27014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3" y="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5410837"/>
              </p:ext>
            </p:extLst>
          </p:nvPr>
        </p:nvGraphicFramePr>
        <p:xfrm>
          <a:off x="3144699" y="1427277"/>
          <a:ext cx="8707905" cy="53088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41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5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5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5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61353"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zh-TW" altLang="en-US" sz="3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3200" dirty="0" smtClean="0"/>
                        <a:t>ta a</a:t>
                      </a:r>
                    </a:p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zh-TW" altLang="en-US" sz="3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</a:t>
                      </a:r>
                      <a:endParaRPr lang="zh-TW" alt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9306" marR="69306" marT="34653" marB="34653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altLang="zh-TW" sz="3200" dirty="0" err="1" smtClean="0"/>
                        <a:t>Babu</a:t>
                      </a:r>
                      <a:endParaRPr lang="en-US" altLang="zh-TW" sz="3200" dirty="0" smtClean="0"/>
                    </a:p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zh-TW" altLang="en-US" sz="3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豬</a:t>
                      </a:r>
                      <a:endParaRPr lang="zh-TW" alt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9306" marR="69306" marT="34653" marB="34653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3200"/>
                        </a:lnSpc>
                      </a:pPr>
                      <a:r>
                        <a:rPr lang="en-US" altLang="zh-TW" sz="3200" dirty="0" err="1" smtClean="0"/>
                        <a:t>Qalua</a:t>
                      </a:r>
                      <a:endParaRPr lang="en-US" altLang="zh-TW" sz="3200" dirty="0" smtClean="0"/>
                    </a:p>
                    <a:p>
                      <a:pPr marL="0" algn="ctr" defTabSz="914400" rtl="0" eaLnBrk="1" latinLnBrk="0" hangingPunct="1">
                        <a:lnSpc>
                          <a:spcPts val="3200"/>
                        </a:lnSpc>
                      </a:pPr>
                      <a:r>
                        <a:rPr lang="zh-TW" altLang="en-US" sz="3200" kern="12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螞蟻</a:t>
                      </a:r>
                      <a:endParaRPr lang="zh-TW" altLang="en-US" sz="3200" kern="12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9306" marR="69306" marT="34653" marB="34653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3200"/>
                        </a:lnSpc>
                      </a:pPr>
                      <a:r>
                        <a:rPr lang="en-US" altLang="zh-TW" sz="3200" dirty="0" err="1" smtClean="0"/>
                        <a:t>Acu</a:t>
                      </a:r>
                      <a:endParaRPr lang="en-US" altLang="zh-TW" sz="3200" dirty="0" smtClean="0"/>
                    </a:p>
                    <a:p>
                      <a:pPr marL="0" algn="ctr" defTabSz="914400" rtl="0" eaLnBrk="1" latinLnBrk="0" hangingPunct="1">
                        <a:lnSpc>
                          <a:spcPts val="3200"/>
                        </a:lnSpc>
                      </a:pPr>
                      <a:r>
                        <a:rPr lang="zh-TW" altLang="en-US" sz="3200" kern="12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狗</a:t>
                      </a:r>
                      <a:endParaRPr lang="zh-TW" altLang="en-US" sz="3200" kern="12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9306" marR="69306" marT="34653" marB="34653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altLang="zh-TW" sz="3200" dirty="0" err="1" smtClean="0"/>
                        <a:t>Masisipul</a:t>
                      </a:r>
                      <a:endParaRPr lang="en-US" altLang="zh-TW" sz="3200" dirty="0" smtClean="0"/>
                    </a:p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zh-TW" altLang="en-US" sz="3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學生</a:t>
                      </a:r>
                      <a:endParaRPr lang="zh-TW" alt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9306" marR="69306" marT="34653" marB="34653" anchor="ctr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8950"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altLang="zh-TW" sz="3200" dirty="0" err="1" smtClean="0"/>
                        <a:t>Ima</a:t>
                      </a:r>
                      <a:endParaRPr lang="en-US" altLang="zh-TW" sz="3200" dirty="0" smtClean="0"/>
                    </a:p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zh-TW" altLang="en-US" sz="3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手</a:t>
                      </a:r>
                      <a:endParaRPr lang="zh-TW" alt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9306" marR="69306" marT="34653" marB="34653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altLang="zh-TW" sz="3200" dirty="0" err="1" smtClean="0"/>
                        <a:t>Iu</a:t>
                      </a:r>
                      <a:endParaRPr lang="en-US" altLang="zh-TW" sz="3200" dirty="0" smtClean="0"/>
                    </a:p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zh-TW" altLang="en-US" sz="3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藥</a:t>
                      </a:r>
                      <a:endParaRPr lang="zh-TW" alt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9306" marR="69306" marT="34653" marB="34653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3200"/>
                        </a:lnSpc>
                      </a:pPr>
                      <a:r>
                        <a:rPr lang="en-US" altLang="zh-TW" sz="3200" dirty="0" err="1" smtClean="0"/>
                        <a:t>Kaviaz</a:t>
                      </a:r>
                      <a:endParaRPr lang="en-US" altLang="zh-TW" sz="3200" dirty="0" smtClean="0"/>
                    </a:p>
                    <a:p>
                      <a:pPr marL="0" algn="ctr" defTabSz="914400" rtl="0" eaLnBrk="1" latinLnBrk="0" hangingPunct="1">
                        <a:lnSpc>
                          <a:spcPts val="3200"/>
                        </a:lnSpc>
                      </a:pPr>
                      <a:r>
                        <a:rPr lang="zh-TW" altLang="en-US" sz="3200" kern="12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朋友</a:t>
                      </a:r>
                      <a:endParaRPr lang="zh-TW" altLang="en-US" sz="3200" kern="12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9306" marR="69306" marT="34653" marB="34653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3200"/>
                        </a:lnSpc>
                      </a:pPr>
                      <a:r>
                        <a:rPr lang="en-US" altLang="zh-TW" sz="3200" dirty="0" smtClean="0"/>
                        <a:t>Mali</a:t>
                      </a:r>
                    </a:p>
                    <a:p>
                      <a:pPr marL="0" algn="ctr" defTabSz="914400" rtl="0" eaLnBrk="1" latinLnBrk="0" hangingPunct="1">
                        <a:lnSpc>
                          <a:spcPts val="3200"/>
                        </a:lnSpc>
                      </a:pPr>
                      <a:r>
                        <a:rPr lang="zh-TW" altLang="en-US" sz="3200" kern="12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球</a:t>
                      </a:r>
                      <a:endParaRPr lang="zh-TW" altLang="en-US" sz="3200" kern="12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9306" marR="69306" marT="34653" marB="34653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altLang="zh-TW" sz="3200" dirty="0" err="1" smtClean="0"/>
                        <a:t>Punal</a:t>
                      </a:r>
                      <a:endParaRPr lang="en-US" altLang="zh-TW" sz="3200" dirty="0" smtClean="0"/>
                    </a:p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zh-TW" altLang="en-US" sz="3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小溪</a:t>
                      </a:r>
                      <a:endParaRPr lang="zh-TW" alt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9306" marR="69306" marT="34653" marB="34653" anchor="ctr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6463"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altLang="zh-TW" sz="3200" dirty="0" err="1" smtClean="0"/>
                        <a:t>Hivhiv</a:t>
                      </a:r>
                      <a:endParaRPr lang="en-US" altLang="zh-TW" sz="3200" dirty="0" smtClean="0"/>
                    </a:p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zh-TW" altLang="en-US" sz="3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風</a:t>
                      </a:r>
                      <a:endParaRPr lang="zh-TW" alt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9306" marR="69306" marT="34653" marB="34653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altLang="zh-TW" sz="3200" dirty="0" err="1" smtClean="0"/>
                        <a:t>Tataqu</a:t>
                      </a:r>
                      <a:endParaRPr lang="en-US" altLang="zh-TW" sz="3200" dirty="0" smtClean="0"/>
                    </a:p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zh-TW" altLang="en-US" sz="3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老師</a:t>
                      </a:r>
                      <a:endParaRPr lang="zh-TW" alt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9306" marR="69306" marT="34653" marB="34653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altLang="zh-TW" sz="3200" dirty="0" smtClean="0"/>
                        <a:t>Tama</a:t>
                      </a:r>
                    </a:p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zh-TW" altLang="en-US" sz="3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爸爸</a:t>
                      </a:r>
                      <a:endParaRPr lang="zh-TW" alt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9306" marR="69306" marT="34653" marB="34653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altLang="zh-TW" sz="3200" dirty="0" err="1" smtClean="0"/>
                        <a:t>Libus</a:t>
                      </a:r>
                      <a:endParaRPr lang="en-US" altLang="zh-TW" sz="3200" dirty="0" smtClean="0"/>
                    </a:p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zh-TW" altLang="en-US" sz="3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山林</a:t>
                      </a:r>
                      <a:endParaRPr lang="zh-TW" alt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9306" marR="69306" marT="34653" marB="34653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altLang="zh-TW" sz="3200" dirty="0" smtClean="0"/>
                        <a:t>Tina</a:t>
                      </a:r>
                    </a:p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zh-TW" altLang="en-US" sz="3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媽媽</a:t>
                      </a:r>
                      <a:endParaRPr lang="zh-TW" alt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9306" marR="69306" marT="34653" marB="34653" anchor="ctr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6615"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altLang="zh-TW" sz="3200" dirty="0" err="1" smtClean="0"/>
                        <a:t>Hutung</a:t>
                      </a:r>
                      <a:endParaRPr lang="en-US" altLang="zh-TW" sz="3200" dirty="0" smtClean="0"/>
                    </a:p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zh-TW" altLang="en-US" sz="3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猴子</a:t>
                      </a:r>
                      <a:endParaRPr lang="zh-TW" alt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9306" marR="69306" marT="34653" marB="34653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altLang="zh-TW" sz="3200" dirty="0" smtClean="0"/>
                        <a:t>cui/</a:t>
                      </a:r>
                    </a:p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zh-TW" altLang="en-US" sz="3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錢</a:t>
                      </a:r>
                      <a:endParaRPr lang="zh-TW" alt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9306" marR="69306" marT="34653" marB="34653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altLang="zh-TW" sz="3200" dirty="0" err="1" smtClean="0"/>
                        <a:t>Tinnau</a:t>
                      </a:r>
                      <a:endParaRPr lang="en-US" altLang="zh-TW" sz="3200" dirty="0" smtClean="0"/>
                    </a:p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zh-TW" altLang="en-US" sz="3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電腦</a:t>
                      </a:r>
                      <a:endParaRPr lang="zh-TW" alt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9306" marR="69306" marT="34653" marB="34653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altLang="zh-TW" sz="3200" dirty="0" err="1" smtClean="0"/>
                        <a:t>Saipuk</a:t>
                      </a:r>
                      <a:endParaRPr lang="en-US" altLang="zh-TW" sz="3200" dirty="0" smtClean="0"/>
                    </a:p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zh-TW" altLang="en-US" sz="3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警察</a:t>
                      </a:r>
                      <a:endParaRPr lang="zh-TW" alt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9306" marR="69306" marT="34653" marB="34653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altLang="zh-TW" sz="3200" dirty="0" err="1" smtClean="0"/>
                        <a:t>Libus</a:t>
                      </a:r>
                      <a:endParaRPr lang="en-US" altLang="zh-TW" sz="3200" dirty="0" smtClean="0"/>
                    </a:p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zh-TW" altLang="en-US" sz="3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森林</a:t>
                      </a:r>
                      <a:endParaRPr lang="zh-TW" alt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9306" marR="69306" marT="34653" marB="34653" anchor="ctr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55422"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altLang="zh-TW" sz="3200" dirty="0" err="1" smtClean="0"/>
                        <a:t>Qalup</a:t>
                      </a:r>
                      <a:endParaRPr lang="en-US" altLang="zh-TW" sz="3200" dirty="0" smtClean="0"/>
                    </a:p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zh-TW" altLang="en-US" sz="3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袋子</a:t>
                      </a:r>
                      <a:endParaRPr lang="zh-TW" alt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9306" marR="69306" marT="34653" marB="34653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altLang="zh-TW" sz="3200" dirty="0" err="1" smtClean="0"/>
                        <a:t>Tataku</a:t>
                      </a:r>
                      <a:endParaRPr lang="en-US" altLang="zh-TW" sz="3200" dirty="0" smtClean="0"/>
                    </a:p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zh-TW" altLang="en-US" sz="3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湯匙</a:t>
                      </a:r>
                      <a:endParaRPr lang="zh-TW" alt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9306" marR="69306" marT="34653" marB="34653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altLang="zh-TW" sz="3200" dirty="0" err="1" smtClean="0"/>
                        <a:t>vaq</a:t>
                      </a:r>
                      <a:r>
                        <a:rPr lang="en-US" altLang="zh-TW" sz="3200" dirty="0" smtClean="0"/>
                        <a:t>-lac</a:t>
                      </a:r>
                    </a:p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zh-TW" altLang="en-US" sz="3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河流</a:t>
                      </a:r>
                      <a:endParaRPr lang="zh-TW" alt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9306" marR="69306" marT="34653" marB="34653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altLang="zh-TW" sz="3200" dirty="0" smtClean="0"/>
                        <a:t>Via</a:t>
                      </a:r>
                    </a:p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zh-TW" altLang="en-US" sz="3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刀</a:t>
                      </a:r>
                      <a:endParaRPr lang="zh-TW" alt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9306" marR="69306" marT="34653" marB="34653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altLang="zh-TW" sz="3200" dirty="0" err="1" smtClean="0"/>
                        <a:t>Isququ</a:t>
                      </a:r>
                      <a:endParaRPr lang="en-US" altLang="zh-TW" sz="3200" dirty="0" smtClean="0"/>
                    </a:p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zh-TW" altLang="en-US" sz="3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杯子</a:t>
                      </a:r>
                      <a:endParaRPr lang="zh-TW" alt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9306" marR="69306" marT="34653" marB="34653" anchor="ctr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3" name="群組 2"/>
          <p:cNvGrpSpPr/>
          <p:nvPr/>
        </p:nvGrpSpPr>
        <p:grpSpPr>
          <a:xfrm>
            <a:off x="586894" y="4799995"/>
            <a:ext cx="1728192" cy="1476672"/>
            <a:chOff x="-2052736" y="4754101"/>
            <a:chExt cx="1728192" cy="1476672"/>
          </a:xfrm>
        </p:grpSpPr>
        <p:sp>
          <p:nvSpPr>
            <p:cNvPr id="4" name="矩形 3"/>
            <p:cNvSpPr/>
            <p:nvPr/>
          </p:nvSpPr>
          <p:spPr>
            <a:xfrm>
              <a:off x="-2052736" y="4844365"/>
              <a:ext cx="1728192" cy="1296144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乘號 4"/>
            <p:cNvSpPr/>
            <p:nvPr/>
          </p:nvSpPr>
          <p:spPr>
            <a:xfrm>
              <a:off x="-1926976" y="4754101"/>
              <a:ext cx="1476672" cy="1476672"/>
            </a:xfrm>
            <a:prstGeom prst="mathMultipl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" name="矩形 5"/>
          <p:cNvSpPr/>
          <p:nvPr/>
        </p:nvSpPr>
        <p:spPr>
          <a:xfrm>
            <a:off x="586894" y="203766"/>
            <a:ext cx="1728192" cy="129614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79354" y="184302"/>
            <a:ext cx="1728192" cy="129614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79354" y="1700808"/>
            <a:ext cx="1728192" cy="129614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579354" y="3347412"/>
            <a:ext cx="1728192" cy="129614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4413690" y="470492"/>
            <a:ext cx="59554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結合原住民語詞複習</a:t>
            </a:r>
            <a:endParaRPr lang="zh-TW" altLang="en-US" sz="5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7695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00" y="735783"/>
            <a:ext cx="8585200" cy="4826818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741057" y="5705929"/>
            <a:ext cx="57006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b="1" dirty="0" smtClean="0"/>
              <a:t>美國出版的第一套桌遊</a:t>
            </a:r>
            <a:r>
              <a:rPr lang="en-US" altLang="zh-TW" sz="3000" b="1" dirty="0" smtClean="0"/>
              <a:t>-</a:t>
            </a:r>
            <a:r>
              <a:rPr lang="zh-TW" altLang="en-US" sz="3000" b="1" dirty="0" smtClean="0"/>
              <a:t>幸福大廈</a:t>
            </a:r>
            <a:endParaRPr lang="zh-TW" alt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326628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667" r="6732" b="25294"/>
          <a:stretch/>
        </p:blipFill>
        <p:spPr>
          <a:xfrm>
            <a:off x="5466477" y="0"/>
            <a:ext cx="7005918" cy="560758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310471" y="2486379"/>
            <a:ext cx="428835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8000" dirty="0" smtClean="0">
                <a:ln w="0">
                  <a:solidFill>
                    <a:schemeClr val="tx1"/>
                  </a:solidFill>
                </a:ln>
                <a:solidFill>
                  <a:srgbClr val="805C2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墨字體" panose="040B0909000000000000" pitchFamily="81" charset="-120"/>
                <a:ea typeface="華康墨字體" panose="040B0909000000000000" pitchFamily="81" charset="-120"/>
                <a:cs typeface="inpin heiti" charset="-122"/>
              </a:rPr>
              <a:t>妙語</a:t>
            </a:r>
            <a:endParaRPr kumimoji="1" lang="en-US" altLang="zh-TW" sz="8000" dirty="0" smtClean="0">
              <a:ln w="0">
                <a:solidFill>
                  <a:schemeClr val="tx1"/>
                </a:solidFill>
              </a:ln>
              <a:solidFill>
                <a:srgbClr val="805C2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華康墨字體" panose="040B0909000000000000" pitchFamily="81" charset="-120"/>
              <a:ea typeface="華康墨字體" panose="040B0909000000000000" pitchFamily="81" charset="-120"/>
              <a:cs typeface="inpin heiti" charset="-122"/>
            </a:endParaRPr>
          </a:p>
          <a:p>
            <a:r>
              <a:rPr kumimoji="1" lang="zh-TW" altLang="en-US" sz="8000" dirty="0">
                <a:ln w="0">
                  <a:solidFill>
                    <a:schemeClr val="tx1"/>
                  </a:solidFill>
                </a:ln>
                <a:solidFill>
                  <a:srgbClr val="805C2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墨字體" panose="040B0909000000000000" pitchFamily="81" charset="-120"/>
                <a:ea typeface="華康墨字體" panose="040B0909000000000000" pitchFamily="81" charset="-120"/>
                <a:cs typeface="inpin heiti" charset="-122"/>
              </a:rPr>
              <a:t> </a:t>
            </a:r>
            <a:r>
              <a:rPr kumimoji="1" lang="zh-TW" altLang="en-US" sz="8000" dirty="0" smtClean="0">
                <a:ln w="0">
                  <a:solidFill>
                    <a:schemeClr val="tx1"/>
                  </a:solidFill>
                </a:ln>
                <a:solidFill>
                  <a:srgbClr val="805C2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墨字體" panose="040B0909000000000000" pitchFamily="81" charset="-120"/>
                <a:ea typeface="華康墨字體" panose="040B0909000000000000" pitchFamily="81" charset="-120"/>
                <a:cs typeface="inpin heiti" charset="-122"/>
              </a:rPr>
              <a:t> 說書人</a:t>
            </a:r>
            <a:endParaRPr kumimoji="1" lang="zh-CN" altLang="en-US" sz="8000" dirty="0">
              <a:ln w="0">
                <a:solidFill>
                  <a:schemeClr val="tx1"/>
                </a:solidFill>
              </a:ln>
              <a:solidFill>
                <a:srgbClr val="805C2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華康墨字體" panose="040B0909000000000000" pitchFamily="81" charset="-120"/>
              <a:ea typeface="華康墨字體" panose="040B0909000000000000" pitchFamily="81" charset="-120"/>
              <a:cs typeface="inpin heiti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8825" y="1043761"/>
            <a:ext cx="6559296" cy="543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4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36591">
            <a:off x="114473" y="678755"/>
            <a:ext cx="1321706" cy="132170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33849" y="630281"/>
            <a:ext cx="3941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起始設</a:t>
            </a:r>
            <a:r>
              <a:rPr kumimoji="1"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置</a:t>
            </a:r>
            <a:endParaRPr kumimoji="1" lang="zh-CN" altLang="en-US" sz="3600" dirty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33849" y="1181165"/>
            <a:ext cx="4876852" cy="49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1.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一人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/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組發下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6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張牌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36591">
            <a:off x="251771" y="1941591"/>
            <a:ext cx="1321706" cy="1321706"/>
          </a:xfrm>
          <a:prstGeom prst="rect">
            <a:avLst/>
          </a:prstGeom>
        </p:spPr>
      </p:pic>
      <p:sp>
        <p:nvSpPr>
          <p:cNvPr id="12" name="文本框 3"/>
          <p:cNvSpPr txBox="1"/>
          <p:nvPr/>
        </p:nvSpPr>
        <p:spPr>
          <a:xfrm>
            <a:off x="1671147" y="1893117"/>
            <a:ext cx="3941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遊戲流程</a:t>
            </a:r>
            <a:endParaRPr kumimoji="1" lang="zh-CN" altLang="en-US" sz="3600" dirty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</p:txBody>
      </p:sp>
      <p:sp>
        <p:nvSpPr>
          <p:cNvPr id="13" name="文本框 4"/>
          <p:cNvSpPr txBox="1"/>
          <p:nvPr/>
        </p:nvSpPr>
        <p:spPr>
          <a:xfrm>
            <a:off x="1671146" y="2394573"/>
            <a:ext cx="5446345" cy="413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1.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由一人擔任說書人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  <a:p>
            <a:pPr>
              <a:lnSpc>
                <a:spcPts val="3500"/>
              </a:lnSpc>
            </a:pP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2.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說書人選擇一張有感覺的卡牌，在不給別人看的情況下，說出關於此牌的一個</a:t>
            </a:r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字、一個詞、一句話、一首詩、一首歌、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甚至一個</a:t>
            </a:r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聲響。</a:t>
            </a:r>
            <a:endParaRPr kumimoji="1" lang="en-US" altLang="zh-TW" sz="2000" dirty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  <a:p>
            <a:pPr>
              <a:lnSpc>
                <a:spcPts val="3500"/>
              </a:lnSpc>
            </a:pP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3.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不要太直接讓人猜到，也不要太模糊讓別人都猜不到。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  <a:p>
            <a:pPr>
              <a:lnSpc>
                <a:spcPts val="3500"/>
              </a:lnSpc>
            </a:pP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4.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例如：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  <a:p>
            <a:pPr>
              <a:lnSpc>
                <a:spcPts val="3500"/>
              </a:lnSpc>
            </a:pP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5.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其他人／組，選出一張符合說書人要求的牌卡，並交給說書人。</a:t>
            </a:r>
            <a:endParaRPr kumimoji="1" lang="zh-CN" altLang="en-US" sz="2000" dirty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" r="8267"/>
          <a:stretch/>
        </p:blipFill>
        <p:spPr>
          <a:xfrm>
            <a:off x="7523410" y="118264"/>
            <a:ext cx="4013682" cy="6081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圓角矩形 5"/>
          <p:cNvSpPr/>
          <p:nvPr/>
        </p:nvSpPr>
        <p:spPr>
          <a:xfrm>
            <a:off x="7735330" y="5708822"/>
            <a:ext cx="353403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dirty="0" smtClean="0">
                <a:latin typeface="華康粗圓體" panose="020F0709000000000000" pitchFamily="49" charset="-120"/>
                <a:ea typeface="華康粗圓體" panose="020F0709000000000000" pitchFamily="49" charset="-120"/>
              </a:rPr>
              <a:t>勇敢的三項挑戰</a:t>
            </a:r>
            <a:endParaRPr lang="zh-TW" altLang="en-US" sz="3000"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598853" y="142904"/>
            <a:ext cx="2475897" cy="566289"/>
            <a:chOff x="2790281" y="406110"/>
            <a:chExt cx="1306286" cy="56628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圓角矩形 13"/>
            <p:cNvSpPr/>
            <p:nvPr/>
          </p:nvSpPr>
          <p:spPr>
            <a:xfrm>
              <a:off x="2790281" y="406110"/>
              <a:ext cx="1306286" cy="566289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2890684" y="408278"/>
              <a:ext cx="110548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000" dirty="0" smtClean="0">
                  <a:latin typeface="華康粗圓體" panose="020F0709000000000000" pitchFamily="49" charset="-120"/>
                  <a:ea typeface="華康粗圓體" panose="020F0709000000000000" pitchFamily="49" charset="-120"/>
                </a:rPr>
                <a:t>妙語說書人</a:t>
              </a:r>
              <a:endParaRPr lang="zh-TW" altLang="en-US" sz="3000" dirty="0">
                <a:latin typeface="華康粗圓體" panose="020F0709000000000000" pitchFamily="49" charset="-120"/>
                <a:ea typeface="華康粗圓體" panose="020F0709000000000000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749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36591">
            <a:off x="114473" y="579808"/>
            <a:ext cx="1321706" cy="1321706"/>
          </a:xfrm>
          <a:prstGeom prst="rect">
            <a:avLst/>
          </a:prstGeom>
        </p:spPr>
      </p:pic>
      <p:sp>
        <p:nvSpPr>
          <p:cNvPr id="12" name="文本框 3"/>
          <p:cNvSpPr txBox="1"/>
          <p:nvPr/>
        </p:nvSpPr>
        <p:spPr>
          <a:xfrm>
            <a:off x="1491228" y="673039"/>
            <a:ext cx="3941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遊戲流程</a:t>
            </a:r>
            <a:endParaRPr kumimoji="1" lang="zh-CN" altLang="en-US" sz="3600" dirty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</p:txBody>
      </p:sp>
      <p:sp>
        <p:nvSpPr>
          <p:cNvPr id="13" name="文本框 4"/>
          <p:cNvSpPr txBox="1"/>
          <p:nvPr/>
        </p:nvSpPr>
        <p:spPr>
          <a:xfrm>
            <a:off x="1533849" y="1177665"/>
            <a:ext cx="5446345" cy="2336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6.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說書人洗混每張牌後，張貼在前面並由左至右編號。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  <a:p>
            <a:pPr>
              <a:lnSpc>
                <a:spcPts val="3500"/>
              </a:lnSpc>
            </a:pP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7.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投票：每人／組猜測一張說書人的牌，並寫下號碼後擺在前面。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  <a:p>
            <a:pPr>
              <a:lnSpc>
                <a:spcPts val="3500"/>
              </a:lnSpc>
            </a:pP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8.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公告解答：說書人公布答案並進行解釋。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</p:txBody>
      </p:sp>
      <p:pic>
        <p:nvPicPr>
          <p:cNvPr id="1026" name="Picture 2" descr="http://e.blog.xuite.net/e/4/6/9/13456639/blog_163554/txt/42504349/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955" y="1389151"/>
            <a:ext cx="4572000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36591">
            <a:off x="114473" y="3002512"/>
            <a:ext cx="1321706" cy="1321706"/>
          </a:xfrm>
          <a:prstGeom prst="rect">
            <a:avLst/>
          </a:prstGeom>
        </p:spPr>
      </p:pic>
      <p:sp>
        <p:nvSpPr>
          <p:cNvPr id="15" name="文本框 6"/>
          <p:cNvSpPr txBox="1"/>
          <p:nvPr/>
        </p:nvSpPr>
        <p:spPr>
          <a:xfrm>
            <a:off x="1559053" y="3392995"/>
            <a:ext cx="3941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計分</a:t>
            </a:r>
            <a:endParaRPr kumimoji="1" lang="zh-CN" altLang="en-US" sz="3600" dirty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</p:txBody>
      </p:sp>
      <p:sp>
        <p:nvSpPr>
          <p:cNvPr id="16" name="文本框 7"/>
          <p:cNvSpPr txBox="1"/>
          <p:nvPr/>
        </p:nvSpPr>
        <p:spPr>
          <a:xfrm>
            <a:off x="1559053" y="3862254"/>
            <a:ext cx="80342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1.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有人猜中說書人牌，答對者得</a:t>
            </a:r>
            <a:r>
              <a:rPr kumimoji="1"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3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分；說書人得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3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分</a:t>
            </a:r>
            <a:endParaRPr kumimoji="1" lang="en-US" altLang="zh-TW" sz="2000" dirty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2.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都沒人猜中說書人的牌或大家都猜中說書人的牌，其他玩家得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2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分</a:t>
            </a:r>
            <a:endParaRPr kumimoji="1" lang="en-US" altLang="zh-TW" sz="2000" dirty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3.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引導別人答錯的，每一個投票得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1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分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</p:txBody>
      </p:sp>
      <p:pic>
        <p:nvPicPr>
          <p:cNvPr id="11" name="图片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36591">
            <a:off x="114473" y="5063985"/>
            <a:ext cx="1321706" cy="1321706"/>
          </a:xfrm>
          <a:prstGeom prst="rect">
            <a:avLst/>
          </a:prstGeom>
        </p:spPr>
      </p:pic>
      <p:sp>
        <p:nvSpPr>
          <p:cNvPr id="17" name="文本框 6"/>
          <p:cNvSpPr txBox="1"/>
          <p:nvPr/>
        </p:nvSpPr>
        <p:spPr>
          <a:xfrm>
            <a:off x="1559053" y="5454468"/>
            <a:ext cx="3941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新的一回</a:t>
            </a:r>
            <a:endParaRPr kumimoji="1" lang="zh-CN" altLang="en-US" sz="3600" dirty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</p:txBody>
      </p:sp>
      <p:sp>
        <p:nvSpPr>
          <p:cNvPr id="18" name="文本框 7"/>
          <p:cNvSpPr txBox="1"/>
          <p:nvPr/>
        </p:nvSpPr>
        <p:spPr>
          <a:xfrm>
            <a:off x="1483792" y="5863270"/>
            <a:ext cx="80342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1.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每個玩家補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1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張卡牌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(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手牌維持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6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張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2.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由下一個玩家擔任說書人。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598853" y="142904"/>
            <a:ext cx="2475897" cy="566289"/>
            <a:chOff x="2790281" y="406110"/>
            <a:chExt cx="1306286" cy="56628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圓角矩形 20"/>
            <p:cNvSpPr/>
            <p:nvPr/>
          </p:nvSpPr>
          <p:spPr>
            <a:xfrm>
              <a:off x="2790281" y="406110"/>
              <a:ext cx="1306286" cy="566289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2890684" y="408278"/>
              <a:ext cx="110548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000" dirty="0" smtClean="0">
                  <a:latin typeface="華康粗圓體" panose="020F0709000000000000" pitchFamily="49" charset="-120"/>
                  <a:ea typeface="華康粗圓體" panose="020F0709000000000000" pitchFamily="49" charset="-120"/>
                </a:rPr>
                <a:t>妙語說書人</a:t>
              </a:r>
              <a:endParaRPr lang="zh-TW" altLang="en-US" sz="3000" dirty="0">
                <a:latin typeface="華康粗圓體" panose="020F0709000000000000" pitchFamily="49" charset="-120"/>
                <a:ea typeface="華康粗圓體" panose="020F0709000000000000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396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36591">
            <a:off x="114473" y="579808"/>
            <a:ext cx="1321706" cy="1321706"/>
          </a:xfrm>
          <a:prstGeom prst="rect">
            <a:avLst/>
          </a:prstGeom>
        </p:spPr>
      </p:pic>
      <p:sp>
        <p:nvSpPr>
          <p:cNvPr id="12" name="文本框 3"/>
          <p:cNvSpPr txBox="1"/>
          <p:nvPr/>
        </p:nvSpPr>
        <p:spPr>
          <a:xfrm>
            <a:off x="1533849" y="743199"/>
            <a:ext cx="3941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遊戲結束</a:t>
            </a:r>
            <a:endParaRPr kumimoji="1" lang="zh-CN" altLang="en-US" sz="3600" dirty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</p:txBody>
      </p:sp>
      <p:sp>
        <p:nvSpPr>
          <p:cNvPr id="13" name="文本框 4"/>
          <p:cNvSpPr txBox="1"/>
          <p:nvPr/>
        </p:nvSpPr>
        <p:spPr>
          <a:xfrm>
            <a:off x="1533849" y="1177665"/>
            <a:ext cx="5446345" cy="93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當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牌堆耗盡時遊戲立刻結束，所有玩家檢視分數，遊戲由分數最高者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獲勝。</a:t>
            </a:r>
          </a:p>
        </p:txBody>
      </p:sp>
      <p:pic>
        <p:nvPicPr>
          <p:cNvPr id="14" name="图片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36591">
            <a:off x="131276" y="2173555"/>
            <a:ext cx="1321706" cy="1321706"/>
          </a:xfrm>
          <a:prstGeom prst="rect">
            <a:avLst/>
          </a:prstGeom>
        </p:spPr>
      </p:pic>
      <p:sp>
        <p:nvSpPr>
          <p:cNvPr id="15" name="文本框 6"/>
          <p:cNvSpPr txBox="1"/>
          <p:nvPr/>
        </p:nvSpPr>
        <p:spPr>
          <a:xfrm>
            <a:off x="1567455" y="2508544"/>
            <a:ext cx="3941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與國語文結合</a:t>
            </a:r>
            <a:endParaRPr kumimoji="1" lang="zh-CN" altLang="en-US" sz="3600" dirty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</p:txBody>
      </p:sp>
      <p:sp>
        <p:nvSpPr>
          <p:cNvPr id="16" name="文本框 7"/>
          <p:cNvSpPr txBox="1"/>
          <p:nvPr/>
        </p:nvSpPr>
        <p:spPr>
          <a:xfrm>
            <a:off x="1559053" y="3266175"/>
            <a:ext cx="80342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1.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每組選擇一張有感的卡牌</a:t>
            </a:r>
            <a:endParaRPr kumimoji="1" lang="en-US" altLang="zh-TW" sz="2000" dirty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2.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幫此卡牌取上一個主題。</a:t>
            </a:r>
            <a:endParaRPr kumimoji="1" lang="en-US" altLang="zh-TW" sz="2000" dirty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3.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幫這張卡牌與主題講述一個故事。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</p:txBody>
      </p:sp>
      <p:pic>
        <p:nvPicPr>
          <p:cNvPr id="19" name="內容版面配置區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t="3933" r="10264"/>
          <a:stretch/>
        </p:blipFill>
        <p:spPr>
          <a:xfrm rot="21403391">
            <a:off x="5744934" y="1621453"/>
            <a:ext cx="6326440" cy="4401572"/>
          </a:xfrm>
          <a:prstGeom prst="rect">
            <a:avLst/>
          </a:prstGeom>
        </p:spPr>
      </p:pic>
      <p:grpSp>
        <p:nvGrpSpPr>
          <p:cNvPr id="17" name="群組 16"/>
          <p:cNvGrpSpPr/>
          <p:nvPr/>
        </p:nvGrpSpPr>
        <p:grpSpPr>
          <a:xfrm>
            <a:off x="598853" y="142904"/>
            <a:ext cx="2475897" cy="566289"/>
            <a:chOff x="2790281" y="406110"/>
            <a:chExt cx="1306286" cy="56628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圓角矩形 17"/>
            <p:cNvSpPr/>
            <p:nvPr/>
          </p:nvSpPr>
          <p:spPr>
            <a:xfrm>
              <a:off x="2790281" y="406110"/>
              <a:ext cx="1306286" cy="566289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2890684" y="408278"/>
              <a:ext cx="110548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000" dirty="0" smtClean="0">
                  <a:latin typeface="華康粗圓體" panose="020F0709000000000000" pitchFamily="49" charset="-120"/>
                  <a:ea typeface="華康粗圓體" panose="020F0709000000000000" pitchFamily="49" charset="-120"/>
                </a:rPr>
                <a:t>妙語說書人</a:t>
              </a:r>
              <a:endParaRPr lang="zh-TW" altLang="en-US" sz="3000" dirty="0">
                <a:latin typeface="華康粗圓體" panose="020F0709000000000000" pitchFamily="49" charset="-120"/>
                <a:ea typeface="華康粗圓體" panose="020F0709000000000000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054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667" r="6732" b="25294"/>
          <a:stretch/>
        </p:blipFill>
        <p:spPr>
          <a:xfrm>
            <a:off x="5466477" y="0"/>
            <a:ext cx="7005918" cy="560758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310471" y="3101932"/>
            <a:ext cx="42883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8000" dirty="0" smtClean="0">
                <a:ln w="0">
                  <a:solidFill>
                    <a:schemeClr val="tx1"/>
                  </a:solidFill>
                </a:ln>
                <a:solidFill>
                  <a:srgbClr val="805C2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墨字體" panose="040B0909000000000000" pitchFamily="81" charset="-120"/>
                <a:ea typeface="華康墨字體" panose="040B0909000000000000" pitchFamily="81" charset="-120"/>
                <a:cs typeface="inpin heiti" charset="-122"/>
              </a:rPr>
              <a:t>字字轉機</a:t>
            </a:r>
            <a:endParaRPr kumimoji="1" lang="zh-CN" altLang="en-US" sz="8000" dirty="0">
              <a:ln w="0">
                <a:solidFill>
                  <a:schemeClr val="tx1"/>
                </a:solidFill>
              </a:ln>
              <a:solidFill>
                <a:srgbClr val="805C2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華康墨字體" panose="040B0909000000000000" pitchFamily="81" charset="-120"/>
              <a:ea typeface="華康墨字體" panose="040B0909000000000000" pitchFamily="81" charset="-120"/>
              <a:cs typeface="inpin heiti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8825" y="1043761"/>
            <a:ext cx="6559296" cy="543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0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/>
          <p:cNvSpPr txBox="1"/>
          <p:nvPr/>
        </p:nvSpPr>
        <p:spPr>
          <a:xfrm>
            <a:off x="721049" y="808081"/>
            <a:ext cx="3941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起始設</a:t>
            </a:r>
            <a:r>
              <a:rPr kumimoji="1"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置</a:t>
            </a:r>
            <a:endParaRPr kumimoji="1" lang="zh-CN" altLang="en-US" sz="3600" dirty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</p:txBody>
      </p:sp>
      <p:sp>
        <p:nvSpPr>
          <p:cNvPr id="4" name="文本框 4"/>
          <p:cNvSpPr txBox="1"/>
          <p:nvPr/>
        </p:nvSpPr>
        <p:spPr>
          <a:xfrm>
            <a:off x="721049" y="1358965"/>
            <a:ext cx="4876852" cy="49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1.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將一疊卡牌洗混後放置於桌上。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</p:txBody>
      </p:sp>
      <p:sp>
        <p:nvSpPr>
          <p:cNvPr id="5" name="文本框 3"/>
          <p:cNvSpPr txBox="1"/>
          <p:nvPr/>
        </p:nvSpPr>
        <p:spPr>
          <a:xfrm>
            <a:off x="820247" y="1931217"/>
            <a:ext cx="3941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遊戲流程</a:t>
            </a:r>
            <a:endParaRPr kumimoji="1" lang="zh-CN" altLang="en-US" sz="3600" dirty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</p:txBody>
      </p:sp>
      <p:sp>
        <p:nvSpPr>
          <p:cNvPr id="6" name="文本框 4"/>
          <p:cNvSpPr txBox="1"/>
          <p:nvPr/>
        </p:nvSpPr>
        <p:spPr>
          <a:xfrm>
            <a:off x="718646" y="2432673"/>
            <a:ext cx="5071413" cy="4183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1.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翻開一張卡片放在自己面前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(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如前面已有上回的卡片，則疊放上去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)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。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  <a:p>
            <a:r>
              <a:rPr kumimoji="1"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2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當有</a:t>
            </a:r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兩名玩家面前的卡片人物相同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時，就要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“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決鬥！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”</a:t>
            </a:r>
          </a:p>
          <a:p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決鬥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方式為立刻</a:t>
            </a:r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喊出對方卡片種類的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答案。先喊出者可獲得自己和對方的卡牌當作計分。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  <a:p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＊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例如：玩家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3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和玩家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4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翻開了相同的角色，就要進行對決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!!</a:t>
            </a:r>
          </a:p>
          <a:p>
            <a:pPr>
              <a:lnSpc>
                <a:spcPts val="3500"/>
              </a:lnSpc>
            </a:pP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3.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若沒發生對決，，則卡片繼續覆蓋上去。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  <a:p>
            <a:pPr>
              <a:lnSpc>
                <a:spcPts val="3500"/>
              </a:lnSpc>
            </a:pPr>
            <a:r>
              <a:rPr kumimoji="1"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4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遊戲會持續進行到卡牌被抽完為止。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  <a:p>
            <a:pPr>
              <a:lnSpc>
                <a:spcPts val="3500"/>
              </a:lnSpc>
            </a:pP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5.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此時遊戲結束，並計算獲得卡牌多者獲勝。</a:t>
            </a:r>
            <a:endParaRPr kumimoji="1" lang="zh-CN" altLang="en-US" sz="2000" dirty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760" y="743462"/>
            <a:ext cx="6121334" cy="5294954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598853" y="145072"/>
            <a:ext cx="2475897" cy="646331"/>
            <a:chOff x="2790281" y="408278"/>
            <a:chExt cx="1306286" cy="64633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圓角矩形 8"/>
            <p:cNvSpPr/>
            <p:nvPr/>
          </p:nvSpPr>
          <p:spPr>
            <a:xfrm>
              <a:off x="2790281" y="439563"/>
              <a:ext cx="1306286" cy="566289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2890684" y="408278"/>
              <a:ext cx="110548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3600" dirty="0" smtClean="0">
                  <a:latin typeface="華康粗圓體" panose="020F0709000000000000" pitchFamily="49" charset="-120"/>
                  <a:ea typeface="華康粗圓體" panose="020F0709000000000000" pitchFamily="49" charset="-120"/>
                </a:rPr>
                <a:t>字字轉機</a:t>
              </a:r>
              <a:endParaRPr lang="zh-TW" altLang="en-US" sz="3600" dirty="0">
                <a:latin typeface="華康粗圓體" panose="020F0709000000000000" pitchFamily="49" charset="-120"/>
                <a:ea typeface="華康粗圓體" panose="020F0709000000000000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033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667" r="6732" b="25294"/>
          <a:stretch/>
        </p:blipFill>
        <p:spPr>
          <a:xfrm>
            <a:off x="5466477" y="0"/>
            <a:ext cx="7005918" cy="560758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310471" y="3101932"/>
            <a:ext cx="42883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8000" dirty="0" smtClean="0">
                <a:ln w="0">
                  <a:solidFill>
                    <a:schemeClr val="tx1"/>
                  </a:solidFill>
                </a:ln>
                <a:solidFill>
                  <a:srgbClr val="805C2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墨字體" panose="040B0909000000000000" pitchFamily="81" charset="-120"/>
                <a:ea typeface="華康墨字體" panose="040B0909000000000000" pitchFamily="81" charset="-120"/>
                <a:cs typeface="inpin heiti" charset="-122"/>
              </a:rPr>
              <a:t>搖滾</a:t>
            </a:r>
            <a:r>
              <a:rPr kumimoji="1" lang="zh-TW" altLang="en-US" sz="8000" dirty="0">
                <a:ln w="0">
                  <a:solidFill>
                    <a:schemeClr val="tx1"/>
                  </a:solidFill>
                </a:ln>
                <a:solidFill>
                  <a:srgbClr val="805C2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墨字體" panose="040B0909000000000000" pitchFamily="81" charset="-120"/>
                <a:ea typeface="華康墨字體" panose="040B0909000000000000" pitchFamily="81" charset="-120"/>
                <a:cs typeface="inpin heiti" charset="-122"/>
              </a:rPr>
              <a:t>節奏</a:t>
            </a:r>
            <a:endParaRPr kumimoji="1" lang="zh-CN" altLang="en-US" sz="8000" dirty="0">
              <a:ln w="0">
                <a:solidFill>
                  <a:schemeClr val="tx1"/>
                </a:solidFill>
              </a:ln>
              <a:solidFill>
                <a:srgbClr val="805C2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華康墨字體" panose="040B0909000000000000" pitchFamily="81" charset="-120"/>
              <a:ea typeface="華康墨字體" panose="040B0909000000000000" pitchFamily="81" charset="-120"/>
              <a:cs typeface="inpin heiti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8825" y="1043761"/>
            <a:ext cx="6559296" cy="543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8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/>
          <p:cNvSpPr txBox="1"/>
          <p:nvPr/>
        </p:nvSpPr>
        <p:spPr>
          <a:xfrm>
            <a:off x="721049" y="808081"/>
            <a:ext cx="3941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起始設</a:t>
            </a:r>
            <a:r>
              <a:rPr kumimoji="1"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置</a:t>
            </a:r>
            <a:endParaRPr kumimoji="1" lang="zh-CN" altLang="en-US" sz="3600" dirty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</p:txBody>
      </p:sp>
      <p:sp>
        <p:nvSpPr>
          <p:cNvPr id="4" name="文本框 4"/>
          <p:cNvSpPr txBox="1"/>
          <p:nvPr/>
        </p:nvSpPr>
        <p:spPr>
          <a:xfrm>
            <a:off x="721049" y="1358965"/>
            <a:ext cx="48768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1.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將</a:t>
            </a:r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動作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牌洗混後放置於桌上。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</p:txBody>
      </p:sp>
      <p:sp>
        <p:nvSpPr>
          <p:cNvPr id="5" name="文本框 3"/>
          <p:cNvSpPr txBox="1"/>
          <p:nvPr/>
        </p:nvSpPr>
        <p:spPr>
          <a:xfrm>
            <a:off x="820247" y="1867717"/>
            <a:ext cx="3941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遊戲流程</a:t>
            </a:r>
            <a:endParaRPr kumimoji="1" lang="zh-CN" altLang="en-US" sz="3600" dirty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</p:txBody>
      </p:sp>
      <p:sp>
        <p:nvSpPr>
          <p:cNvPr id="6" name="文本框 4"/>
          <p:cNvSpPr txBox="1"/>
          <p:nvPr/>
        </p:nvSpPr>
        <p:spPr>
          <a:xfrm>
            <a:off x="718646" y="2318373"/>
            <a:ext cx="5071413" cy="4850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1.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每人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(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組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)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拿一張牌在自己面前。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  <a:p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2.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大家輪流展示自己的手勢牌動作給其他看。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  <a:p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3.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所有玩家一起打出相同的節奏：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  <a:p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  蹦蹦啪  蹦蹦啪  蹦蹦啪  蹦蹦啪</a:t>
            </a:r>
            <a:endParaRPr kumimoji="1" lang="en-US" altLang="zh-TW" sz="2000" dirty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  <a:p>
            <a:r>
              <a:rPr kumimoji="1"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4.</a:t>
            </a:r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選出一位玩家當起始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玩家並</a:t>
            </a:r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照以下順序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做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:</a:t>
            </a:r>
            <a:endParaRPr kumimoji="1" lang="zh-TW" altLang="en-US" sz="2000" dirty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  <a:p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蹦蹦啪  </a:t>
            </a:r>
            <a:endParaRPr kumimoji="1" lang="en-US" altLang="zh-TW" sz="2000" dirty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  <a:p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蹦蹦啪  </a:t>
            </a:r>
            <a:endParaRPr kumimoji="1" lang="en-US" altLang="zh-TW" sz="2000" dirty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  <a:p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蹦蹦</a:t>
            </a:r>
            <a:r>
              <a:rPr kumimoji="1"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(</a:t>
            </a:r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做出自己的手勢</a:t>
            </a:r>
            <a:r>
              <a:rPr kumimoji="1"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)</a:t>
            </a:r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  </a:t>
            </a:r>
            <a:endParaRPr kumimoji="1" lang="en-US" altLang="zh-TW" sz="2000" dirty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  <a:p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蹦蹦</a:t>
            </a:r>
            <a:r>
              <a:rPr kumimoji="1"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(</a:t>
            </a:r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想要傳遞的玩家手勢</a:t>
            </a:r>
            <a:r>
              <a:rPr kumimoji="1"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)</a:t>
            </a:r>
          </a:p>
          <a:p>
            <a:r>
              <a:rPr kumimoji="1"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5.</a:t>
            </a:r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被傳遞的玩家要接著按以下節奏傳遞：</a:t>
            </a:r>
            <a:endParaRPr kumimoji="1" lang="en-US" altLang="zh-TW" sz="2000" dirty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  <a:p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蹦</a:t>
            </a:r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蹦啪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  <a:p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蹦蹦啪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  <a:p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蹦</a:t>
            </a:r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蹦</a:t>
            </a:r>
            <a:r>
              <a:rPr kumimoji="1"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(</a:t>
            </a:r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做出自己的手勢</a:t>
            </a:r>
            <a:r>
              <a:rPr kumimoji="1"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)</a:t>
            </a:r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  </a:t>
            </a:r>
            <a:endParaRPr kumimoji="1" lang="en-US" altLang="zh-TW" sz="2000" dirty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  <a:p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蹦蹦</a:t>
            </a:r>
            <a:r>
              <a:rPr kumimoji="1"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(</a:t>
            </a:r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想要傳遞的玩家手勢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)</a:t>
            </a:r>
            <a:endParaRPr lang="zh-TW" altLang="en-US" dirty="0"/>
          </a:p>
          <a:p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</p:txBody>
      </p:sp>
      <p:pic>
        <p:nvPicPr>
          <p:cNvPr id="1026" name="Picture 2" descr="搖滾節奏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404" y="141062"/>
            <a:ext cx="7942596" cy="292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5" t="8086" r="9757" b="17008"/>
          <a:stretch/>
        </p:blipFill>
        <p:spPr>
          <a:xfrm rot="5400000">
            <a:off x="6777711" y="2901549"/>
            <a:ext cx="3395564" cy="29896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10" name="群組 9"/>
          <p:cNvGrpSpPr/>
          <p:nvPr/>
        </p:nvGrpSpPr>
        <p:grpSpPr>
          <a:xfrm>
            <a:off x="598853" y="145072"/>
            <a:ext cx="2475897" cy="646331"/>
            <a:chOff x="2790281" y="408278"/>
            <a:chExt cx="1306286" cy="64633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圓角矩形 10"/>
            <p:cNvSpPr/>
            <p:nvPr/>
          </p:nvSpPr>
          <p:spPr>
            <a:xfrm>
              <a:off x="2790281" y="439563"/>
              <a:ext cx="1306286" cy="566289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2890684" y="408278"/>
              <a:ext cx="110548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3600" dirty="0" smtClean="0">
                  <a:latin typeface="華康粗圓體" panose="020F0709000000000000" pitchFamily="49" charset="-120"/>
                  <a:ea typeface="華康粗圓體" panose="020F0709000000000000" pitchFamily="49" charset="-120"/>
                </a:rPr>
                <a:t>搖滾節奏</a:t>
              </a:r>
              <a:endParaRPr lang="zh-TW" altLang="en-US" sz="3600" dirty="0">
                <a:latin typeface="華康粗圓體" panose="020F0709000000000000" pitchFamily="49" charset="-120"/>
                <a:ea typeface="華康粗圓體" panose="020F0709000000000000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892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3"/>
          <p:cNvSpPr txBox="1"/>
          <p:nvPr/>
        </p:nvSpPr>
        <p:spPr>
          <a:xfrm>
            <a:off x="909456" y="810980"/>
            <a:ext cx="3941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遊戲流程</a:t>
            </a:r>
            <a:endParaRPr kumimoji="1" lang="zh-CN" altLang="en-US" sz="3600" dirty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</p:txBody>
      </p:sp>
      <p:sp>
        <p:nvSpPr>
          <p:cNvPr id="6" name="文本框 4"/>
          <p:cNvSpPr txBox="1"/>
          <p:nvPr/>
        </p:nvSpPr>
        <p:spPr>
          <a:xfrm>
            <a:off x="909456" y="1580421"/>
            <a:ext cx="6160417" cy="4439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如果有人沒傳遞動作，或做錯動作，這回合立刻結束。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500"/>
              </a:lnSpc>
            </a:pP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7.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出錯的人再抽一張新的手勢牌，這位玩家就會有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張手勢牌在桌上，每一次被傳遞動作過來時，他都需做完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個動作才能傳遞給別人；而別的玩家如要傳遞給他，只需要選其中一個手勢即可。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500"/>
              </a:lnSpc>
            </a:pP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8.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如果有玩家桌子前的手勢牌超過</a:t>
            </a: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張以上，則遊戲結束。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500"/>
              </a:lnSpc>
            </a:pPr>
            <a:endParaRPr lang="zh-TW" altLang="en-US" dirty="0"/>
          </a:p>
          <a:p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598853" y="145072"/>
            <a:ext cx="2475897" cy="646331"/>
            <a:chOff x="2790281" y="408278"/>
            <a:chExt cx="1306286" cy="64633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圓角矩形 7"/>
            <p:cNvSpPr/>
            <p:nvPr/>
          </p:nvSpPr>
          <p:spPr>
            <a:xfrm>
              <a:off x="2790281" y="439563"/>
              <a:ext cx="1306286" cy="566289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890684" y="408278"/>
              <a:ext cx="110548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3600" dirty="0" smtClean="0">
                  <a:latin typeface="華康粗圓體" panose="020F0709000000000000" pitchFamily="49" charset="-120"/>
                  <a:ea typeface="華康粗圓體" panose="020F0709000000000000" pitchFamily="49" charset="-120"/>
                </a:rPr>
                <a:t>搖滾節奏</a:t>
              </a:r>
              <a:endParaRPr lang="zh-TW" altLang="en-US" sz="3600" dirty="0">
                <a:latin typeface="華康粗圓體" panose="020F0709000000000000" pitchFamily="49" charset="-120"/>
                <a:ea typeface="華康粗圓體" panose="020F0709000000000000" pitchFamily="49" charset="-120"/>
              </a:endParaRPr>
            </a:p>
          </p:txBody>
        </p:sp>
      </p:grp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8" t="12351" r="6888" b="6106"/>
          <a:stretch/>
        </p:blipFill>
        <p:spPr>
          <a:xfrm rot="6386716">
            <a:off x="9133935" y="2824382"/>
            <a:ext cx="2626561" cy="2414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8" t="4484" r="5748" b="3563"/>
          <a:stretch/>
        </p:blipFill>
        <p:spPr>
          <a:xfrm rot="5400000">
            <a:off x="7460166" y="2629380"/>
            <a:ext cx="2698595" cy="23417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9110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/>
        </p:nvSpPr>
        <p:spPr>
          <a:xfrm>
            <a:off x="3935261" y="2098323"/>
            <a:ext cx="428835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8000" dirty="0">
                <a:ln w="0">
                  <a:solidFill>
                    <a:schemeClr val="tx1"/>
                  </a:solidFill>
                </a:ln>
                <a:solidFill>
                  <a:srgbClr val="805C2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墨字體" panose="040B0909000000000000" pitchFamily="81" charset="-120"/>
                <a:ea typeface="華康墨字體" panose="040B0909000000000000" pitchFamily="81" charset="-120"/>
                <a:cs typeface="inpin heiti" charset="-122"/>
              </a:rPr>
              <a:t>族</a:t>
            </a:r>
            <a:r>
              <a:rPr kumimoji="1" lang="zh-TW" altLang="en-US" sz="8000" dirty="0" smtClean="0">
                <a:ln w="0">
                  <a:solidFill>
                    <a:schemeClr val="tx1"/>
                  </a:solidFill>
                </a:ln>
                <a:solidFill>
                  <a:srgbClr val="805C2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墨字體" panose="040B0909000000000000" pitchFamily="81" charset="-120"/>
                <a:ea typeface="華康墨字體" panose="040B0909000000000000" pitchFamily="81" charset="-120"/>
                <a:cs typeface="inpin heiti" charset="-122"/>
              </a:rPr>
              <a:t>語</a:t>
            </a:r>
            <a:endParaRPr kumimoji="1" lang="en-US" altLang="zh-TW" sz="8000" dirty="0" smtClean="0">
              <a:ln w="0">
                <a:solidFill>
                  <a:schemeClr val="tx1"/>
                </a:solidFill>
              </a:ln>
              <a:solidFill>
                <a:srgbClr val="805C2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華康墨字體" panose="040B0909000000000000" pitchFamily="81" charset="-120"/>
              <a:ea typeface="華康墨字體" panose="040B0909000000000000" pitchFamily="81" charset="-120"/>
              <a:cs typeface="inpin heiti" charset="-122"/>
            </a:endParaRPr>
          </a:p>
          <a:p>
            <a:pPr algn="ctr"/>
            <a:r>
              <a:rPr kumimoji="1" lang="zh-TW" altLang="en-US" sz="8000" dirty="0" smtClean="0">
                <a:ln w="0">
                  <a:solidFill>
                    <a:schemeClr val="tx1"/>
                  </a:solidFill>
                </a:ln>
                <a:solidFill>
                  <a:srgbClr val="805C2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墨字體" panose="040B0909000000000000" pitchFamily="81" charset="-120"/>
                <a:ea typeface="華康墨字體" panose="040B0909000000000000" pitchFamily="81" charset="-120"/>
                <a:cs typeface="inpin heiti" charset="-122"/>
              </a:rPr>
              <a:t>桌遊設計</a:t>
            </a:r>
            <a:endParaRPr kumimoji="1" lang="zh-CN" altLang="en-US" sz="8000" dirty="0">
              <a:ln w="0">
                <a:solidFill>
                  <a:schemeClr val="tx1"/>
                </a:solidFill>
              </a:ln>
              <a:solidFill>
                <a:srgbClr val="805C2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華康墨字體" panose="040B0909000000000000" pitchFamily="81" charset="-120"/>
              <a:ea typeface="華康墨字體" panose="040B0909000000000000" pitchFamily="81" charset="-120"/>
              <a:cs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971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039" y="673997"/>
            <a:ext cx="8808039" cy="4952104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317123" y="5758542"/>
            <a:ext cx="40318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b="1" dirty="0" smtClean="0"/>
              <a:t>依據基督教道德所設計</a:t>
            </a:r>
            <a:endParaRPr lang="zh-TW" alt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86480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7337503" y="1260088"/>
            <a:ext cx="3111190" cy="3111190"/>
          </a:xfrm>
          <a:prstGeom prst="roundRect">
            <a:avLst/>
          </a:prstGeom>
          <a:ln w="57150"/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圓角矩形 2"/>
          <p:cNvSpPr/>
          <p:nvPr/>
        </p:nvSpPr>
        <p:spPr>
          <a:xfrm>
            <a:off x="7699917" y="3256156"/>
            <a:ext cx="2386361" cy="836342"/>
          </a:xfrm>
          <a:prstGeom prst="roundRect">
            <a:avLst>
              <a:gd name="adj" fmla="val 24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tx1"/>
                </a:solidFill>
              </a:rPr>
              <a:t>歡呼</a:t>
            </a:r>
            <a:r>
              <a:rPr lang="en-US" altLang="zh-TW" b="1" dirty="0" smtClean="0">
                <a:solidFill>
                  <a:schemeClr val="tx1"/>
                </a:solidFill>
              </a:rPr>
              <a:t>(</a:t>
            </a:r>
            <a:r>
              <a:rPr lang="zh-TW" altLang="en-US" b="1" dirty="0" smtClean="0">
                <a:solidFill>
                  <a:schemeClr val="tx1"/>
                </a:solidFill>
              </a:rPr>
              <a:t>族</a:t>
            </a:r>
            <a:r>
              <a:rPr lang="zh-TW" altLang="en-US" b="1" dirty="0">
                <a:solidFill>
                  <a:schemeClr val="tx1"/>
                </a:solidFill>
              </a:rPr>
              <a:t>語</a:t>
            </a:r>
            <a:r>
              <a:rPr lang="en-US" altLang="zh-TW" b="1" dirty="0" smtClean="0">
                <a:solidFill>
                  <a:schemeClr val="tx1"/>
                </a:solidFill>
              </a:rPr>
              <a:t>)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908" y="1353131"/>
            <a:ext cx="1990377" cy="1990377"/>
          </a:xfrm>
          <a:prstGeom prst="rect">
            <a:avLst/>
          </a:prstGeom>
        </p:spPr>
      </p:pic>
      <p:sp>
        <p:nvSpPr>
          <p:cNvPr id="7" name="文本框 3"/>
          <p:cNvSpPr txBox="1"/>
          <p:nvPr/>
        </p:nvSpPr>
        <p:spPr>
          <a:xfrm>
            <a:off x="1152659" y="613757"/>
            <a:ext cx="3941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遊戲製作</a:t>
            </a:r>
            <a:endParaRPr kumimoji="1" lang="zh-CN" altLang="en-US" sz="3600" dirty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</p:txBody>
      </p:sp>
      <p:sp>
        <p:nvSpPr>
          <p:cNvPr id="8" name="文本框 4"/>
          <p:cNvSpPr txBox="1"/>
          <p:nvPr/>
        </p:nvSpPr>
        <p:spPr>
          <a:xfrm>
            <a:off x="917244" y="1191592"/>
            <a:ext cx="5071413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1.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每人剪下空的手勢牌。 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</p:txBody>
      </p:sp>
      <p:sp>
        <p:nvSpPr>
          <p:cNvPr id="9" name="文本框 4"/>
          <p:cNvSpPr txBox="1"/>
          <p:nvPr/>
        </p:nvSpPr>
        <p:spPr>
          <a:xfrm>
            <a:off x="906092" y="1636133"/>
            <a:ext cx="5071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2.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在手勢牌上畫下一個簡單的手勢。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</p:txBody>
      </p:sp>
      <p:sp>
        <p:nvSpPr>
          <p:cNvPr id="10" name="文本框 4"/>
          <p:cNvSpPr txBox="1"/>
          <p:nvPr/>
        </p:nvSpPr>
        <p:spPr>
          <a:xfrm>
            <a:off x="906092" y="1990522"/>
            <a:ext cx="5071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3.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並用族語寫上手勢名稱。 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</p:txBody>
      </p:sp>
      <p:sp>
        <p:nvSpPr>
          <p:cNvPr id="12" name="文本框 3"/>
          <p:cNvSpPr txBox="1"/>
          <p:nvPr/>
        </p:nvSpPr>
        <p:spPr>
          <a:xfrm>
            <a:off x="1144515" y="2815683"/>
            <a:ext cx="3941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遊戲流程</a:t>
            </a:r>
            <a:endParaRPr kumimoji="1" lang="zh-CN" altLang="en-US" sz="3600" dirty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</p:txBody>
      </p:sp>
      <p:sp>
        <p:nvSpPr>
          <p:cNvPr id="13" name="文本框 4"/>
          <p:cNvSpPr txBox="1"/>
          <p:nvPr/>
        </p:nvSpPr>
        <p:spPr>
          <a:xfrm>
            <a:off x="917244" y="3462014"/>
            <a:ext cx="5071413" cy="1297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inpin heiti" charset="-122"/>
              </a:rPr>
              <a:t>玩法皆一樣，唯獨做自己動作及別人動作時，還要加上這動作的族語。 </a:t>
            </a:r>
            <a:r>
              <a:rPr lang="zh-TW" altLang="en-US" dirty="0"/>
              <a:t> </a:t>
            </a:r>
          </a:p>
          <a:p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  <a:cs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832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22129" y="2599035"/>
            <a:ext cx="10520829" cy="20005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62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認識桌遊後，遊玩前，</a:t>
            </a:r>
            <a:endParaRPr lang="en-US" altLang="zh-TW" sz="6200" b="1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r>
              <a:rPr lang="zh-TW" altLang="en-US" sz="62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我們要先做好的準備工作</a:t>
            </a:r>
            <a:r>
              <a:rPr lang="en-US" altLang="zh-TW" sz="62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粗圓體" panose="020F0709000000000000" pitchFamily="49" charset="-120"/>
                <a:ea typeface="華康粗圓體" panose="020F0709000000000000" pitchFamily="49" charset="-120"/>
              </a:rPr>
              <a:t>……</a:t>
            </a:r>
            <a:endParaRPr lang="zh-TW" altLang="en-US" sz="6200" b="1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4019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09185" y="495303"/>
            <a:ext cx="413446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zh-TW" alt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孩子</a:t>
            </a:r>
            <a:r>
              <a:rPr lang="zh-TW" alt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約法三章</a:t>
            </a:r>
            <a:endParaRPr lang="zh-TW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2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40417" y="1397003"/>
            <a:ext cx="1103125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不破壞桌遊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：桌遊經不起凹、折、放入口中吃或其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他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粗魯的動作，請一定要溫柔的對待他。</a:t>
            </a:r>
            <a:endParaRPr lang="en-US" altLang="zh-TW" sz="3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不邊吃邊玩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：桌遊的組成都是紙牌類，如手上帶著食物黏在卡牌上，久了桌遊就壞了。</a:t>
            </a:r>
            <a:endParaRPr lang="en-US" altLang="zh-TW" sz="3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要收好收滿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：桌遊怎麼拿出來，就要怎樣放回去。而且一定要檢查再檢查有沒有遺漏各種配件。桌上、地下、口袋中都找一下，再把遊戲拿回來換下一套。</a:t>
            </a:r>
            <a:endParaRPr lang="en-US" altLang="zh-TW" sz="3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3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輸了不生氣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：遊戲有贏家就會有輸家，輸了不生氣，不氣餒，桌遊小精靈就會幫助你，下次就會變成贏家的。</a:t>
            </a:r>
            <a:endParaRPr lang="en-US" altLang="zh-TW" sz="3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3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樂在其中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：享受遊戲，專注在遊戲中，不做其他事</a:t>
            </a:r>
            <a:endParaRPr lang="en-US" altLang="zh-TW" sz="3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3205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1524000" y="78910"/>
            <a:ext cx="3383280" cy="65261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>
            <a:lvl1pPr algn="l" defTabSz="9143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b="1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桌遊推薦清單</a:t>
            </a:r>
            <a:endParaRPr lang="zh-TW" altLang="en-US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907280" y="299941"/>
            <a:ext cx="53158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b="1" dirty="0" smtClean="0"/>
              <a:t>初階</a:t>
            </a:r>
            <a:r>
              <a:rPr lang="en-US" altLang="zh-TW" sz="3000" b="1" dirty="0" smtClean="0"/>
              <a:t>-</a:t>
            </a:r>
            <a:r>
              <a:rPr lang="zh-TW" altLang="en-US" sz="3000" b="1" dirty="0" smtClean="0"/>
              <a:t>教學時間短，遊玩時間短</a:t>
            </a:r>
            <a:endParaRPr lang="zh-TW" altLang="en-US" sz="3000" b="1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781" y="853939"/>
            <a:ext cx="9817769" cy="590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5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1524000" y="78910"/>
            <a:ext cx="3383280" cy="65261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>
            <a:lvl1pPr algn="l" defTabSz="9143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b="1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桌遊推薦清單</a:t>
            </a:r>
            <a:endParaRPr lang="zh-TW" altLang="en-US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907280" y="299941"/>
            <a:ext cx="60051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b="1" dirty="0"/>
              <a:t>(</a:t>
            </a:r>
            <a:r>
              <a:rPr lang="zh-TW" altLang="en-US" sz="2500" b="1" dirty="0"/>
              <a:t>高階</a:t>
            </a:r>
            <a:r>
              <a:rPr lang="en-US" altLang="zh-TW" sz="2500" b="1" dirty="0"/>
              <a:t>-</a:t>
            </a:r>
            <a:r>
              <a:rPr lang="zh-TW" altLang="en-US" sz="2500" b="1" dirty="0" smtClean="0"/>
              <a:t>玩樂時</a:t>
            </a:r>
            <a:r>
              <a:rPr lang="zh-TW" altLang="en-US" sz="2500" b="1" dirty="0"/>
              <a:t>間</a:t>
            </a:r>
            <a:r>
              <a:rPr lang="zh-TW" altLang="en-US" sz="2500" b="1" dirty="0" smtClean="0"/>
              <a:t>長</a:t>
            </a:r>
            <a:r>
              <a:rPr lang="zh-TW" altLang="en-US" sz="2500" b="1" dirty="0"/>
              <a:t>，需策略思考，價格高</a:t>
            </a:r>
            <a:r>
              <a:rPr lang="en-US" altLang="zh-TW" sz="2500" b="1" dirty="0"/>
              <a:t>)</a:t>
            </a:r>
            <a:endParaRPr lang="zh-TW" altLang="en-US" sz="2500" b="1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735" y="863272"/>
            <a:ext cx="4884872" cy="576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2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5"/>
          <p:cNvSpPr txBox="1">
            <a:spLocks/>
          </p:cNvSpPr>
          <p:nvPr/>
        </p:nvSpPr>
        <p:spPr>
          <a:xfrm>
            <a:off x="152400" y="1404790"/>
            <a:ext cx="9133730" cy="1233424"/>
          </a:xfrm>
        </p:spPr>
        <p:txBody>
          <a:bodyPr/>
          <a:lstStyle>
            <a:lvl1pPr algn="l" defTabSz="9143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solidFill>
                  <a:srgbClr val="7030A0"/>
                </a:solidFill>
              </a:rPr>
              <a:t>必買區</a:t>
            </a:r>
            <a:endParaRPr lang="zh-TW" altLang="en-US" b="1" dirty="0">
              <a:solidFill>
                <a:srgbClr val="7030A0"/>
              </a:solidFill>
            </a:endParaRPr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3346" y="-329493"/>
            <a:ext cx="5205984" cy="5205984"/>
          </a:xfrm>
          <a:prstGeom prst="rect">
            <a:avLst/>
          </a:prstGeom>
        </p:spPr>
      </p:pic>
      <p:sp>
        <p:nvSpPr>
          <p:cNvPr id="3" name="直排文字版面配置區 4"/>
          <p:cNvSpPr txBox="1">
            <a:spLocks/>
          </p:cNvSpPr>
          <p:nvPr/>
        </p:nvSpPr>
        <p:spPr>
          <a:xfrm>
            <a:off x="2491157" y="1404790"/>
            <a:ext cx="8596668" cy="3967078"/>
          </a:xfrm>
        </p:spPr>
        <p:txBody>
          <a:bodyPr>
            <a:noAutofit/>
          </a:bodyPr>
          <a:lstStyle>
            <a:lvl1pPr marL="228595" indent="-228595" algn="l" defTabSz="914380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5" indent="-228595" algn="l" defTabSz="9143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4" indent="-228595" algn="l" defTabSz="9143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4" indent="-228595" algn="l" defTabSz="9143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56" indent="-228595" algn="l" defTabSz="9143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44" indent="-228595" algn="l" defTabSz="9143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34" indent="-228595" algn="l" defTabSz="9143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25" indent="-228595" algn="l" defTabSz="9143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15" indent="-228595" algn="l" defTabSz="9143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000" b="1" dirty="0" smtClean="0">
                <a:solidFill>
                  <a:srgbClr val="002060"/>
                </a:solidFill>
              </a:rPr>
              <a:t>彩虹蛇  </a:t>
            </a:r>
            <a:r>
              <a:rPr lang="en-US" altLang="zh-TW" sz="3000" b="1" dirty="0" smtClean="0">
                <a:solidFill>
                  <a:srgbClr val="002060"/>
                </a:solidFill>
              </a:rPr>
              <a:t>(</a:t>
            </a:r>
            <a:r>
              <a:rPr lang="zh-TW" altLang="en-US" sz="3000" b="1" dirty="0" smtClean="0">
                <a:solidFill>
                  <a:srgbClr val="002060"/>
                </a:solidFill>
              </a:rPr>
              <a:t>低中高</a:t>
            </a:r>
            <a:r>
              <a:rPr lang="en-US" altLang="zh-TW" sz="3000" b="1" dirty="0" smtClean="0">
                <a:solidFill>
                  <a:srgbClr val="002060"/>
                </a:solidFill>
              </a:rPr>
              <a:t>)</a:t>
            </a:r>
            <a:r>
              <a:rPr lang="zh-TW" altLang="en-US" sz="3000" b="1" dirty="0" smtClean="0">
                <a:solidFill>
                  <a:srgbClr val="002060"/>
                </a:solidFill>
              </a:rPr>
              <a:t>          沉睡皇后  </a:t>
            </a:r>
            <a:r>
              <a:rPr lang="en-US" altLang="zh-TW" sz="3000" b="1" dirty="0" smtClean="0">
                <a:solidFill>
                  <a:srgbClr val="002060"/>
                </a:solidFill>
              </a:rPr>
              <a:t>(</a:t>
            </a:r>
            <a:r>
              <a:rPr lang="zh-TW" altLang="en-US" sz="3000" b="1" dirty="0" smtClean="0">
                <a:solidFill>
                  <a:srgbClr val="002060"/>
                </a:solidFill>
              </a:rPr>
              <a:t>低中高</a:t>
            </a:r>
            <a:r>
              <a:rPr lang="en-US" altLang="zh-TW" sz="3000" b="1" dirty="0" smtClean="0">
                <a:solidFill>
                  <a:srgbClr val="002060"/>
                </a:solidFill>
              </a:rPr>
              <a:t>)</a:t>
            </a:r>
          </a:p>
          <a:p>
            <a:r>
              <a:rPr lang="zh-TW" altLang="en-US" sz="3000" b="1" dirty="0" smtClean="0">
                <a:solidFill>
                  <a:srgbClr val="002060"/>
                </a:solidFill>
              </a:rPr>
              <a:t>醜娃娃</a:t>
            </a:r>
            <a:r>
              <a:rPr lang="en-US" altLang="zh-TW" sz="3000" b="1" dirty="0" smtClean="0">
                <a:solidFill>
                  <a:srgbClr val="002060"/>
                </a:solidFill>
              </a:rPr>
              <a:t>(</a:t>
            </a:r>
            <a:r>
              <a:rPr lang="zh-TW" altLang="en-US" sz="3000" b="1" dirty="0" smtClean="0">
                <a:solidFill>
                  <a:srgbClr val="002060"/>
                </a:solidFill>
              </a:rPr>
              <a:t>低中高</a:t>
            </a:r>
            <a:r>
              <a:rPr lang="en-US" altLang="zh-TW" sz="3000" b="1" dirty="0" smtClean="0">
                <a:solidFill>
                  <a:srgbClr val="002060"/>
                </a:solidFill>
              </a:rPr>
              <a:t>)</a:t>
            </a:r>
            <a:r>
              <a:rPr lang="zh-TW" altLang="en-US" sz="3000" b="1" dirty="0" smtClean="0">
                <a:solidFill>
                  <a:srgbClr val="002060"/>
                </a:solidFill>
              </a:rPr>
              <a:t>            哆寶</a:t>
            </a:r>
            <a:r>
              <a:rPr lang="en-US" altLang="zh-TW" sz="3000" b="1" dirty="0" smtClean="0">
                <a:solidFill>
                  <a:srgbClr val="002060"/>
                </a:solidFill>
              </a:rPr>
              <a:t>(</a:t>
            </a:r>
            <a:r>
              <a:rPr lang="zh-TW" altLang="en-US" sz="3000" b="1" dirty="0" smtClean="0">
                <a:solidFill>
                  <a:srgbClr val="002060"/>
                </a:solidFill>
              </a:rPr>
              <a:t>低中高</a:t>
            </a:r>
            <a:r>
              <a:rPr lang="en-US" altLang="zh-TW" sz="3000" b="1" dirty="0" smtClean="0">
                <a:solidFill>
                  <a:srgbClr val="002060"/>
                </a:solidFill>
              </a:rPr>
              <a:t>)</a:t>
            </a:r>
            <a:endParaRPr lang="zh-TW" altLang="en-US" sz="3000" b="1" dirty="0" smtClean="0">
              <a:solidFill>
                <a:srgbClr val="002060"/>
              </a:solidFill>
            </a:endParaRPr>
          </a:p>
          <a:p>
            <a:r>
              <a:rPr lang="zh-TW" altLang="en-US" sz="3000" b="1" dirty="0" smtClean="0">
                <a:solidFill>
                  <a:srgbClr val="002060"/>
                </a:solidFill>
              </a:rPr>
              <a:t>搖滾節奏  </a:t>
            </a:r>
            <a:r>
              <a:rPr lang="en-US" altLang="zh-TW" sz="3000" b="1" dirty="0" smtClean="0">
                <a:solidFill>
                  <a:srgbClr val="002060"/>
                </a:solidFill>
              </a:rPr>
              <a:t>(</a:t>
            </a:r>
            <a:r>
              <a:rPr lang="zh-TW" altLang="en-US" sz="3000" b="1" dirty="0" smtClean="0">
                <a:solidFill>
                  <a:srgbClr val="002060"/>
                </a:solidFill>
              </a:rPr>
              <a:t>低中高</a:t>
            </a:r>
            <a:r>
              <a:rPr lang="en-US" altLang="zh-TW" sz="3000" b="1" dirty="0" smtClean="0">
                <a:solidFill>
                  <a:srgbClr val="002060"/>
                </a:solidFill>
              </a:rPr>
              <a:t>)</a:t>
            </a:r>
            <a:r>
              <a:rPr lang="zh-TW" altLang="en-US" sz="3000" b="1" dirty="0" smtClean="0">
                <a:solidFill>
                  <a:srgbClr val="002060"/>
                </a:solidFill>
              </a:rPr>
              <a:t>     賽豬俱樂部</a:t>
            </a:r>
            <a:r>
              <a:rPr lang="en-US" altLang="zh-TW" sz="3000" b="1" dirty="0" smtClean="0">
                <a:solidFill>
                  <a:srgbClr val="002060"/>
                </a:solidFill>
              </a:rPr>
              <a:t>(</a:t>
            </a:r>
            <a:r>
              <a:rPr lang="zh-TW" altLang="en-US" sz="3000" b="1" dirty="0" smtClean="0">
                <a:solidFill>
                  <a:srgbClr val="002060"/>
                </a:solidFill>
              </a:rPr>
              <a:t>低中高</a:t>
            </a:r>
            <a:r>
              <a:rPr lang="en-US" altLang="zh-TW" sz="3000" b="1" dirty="0" smtClean="0">
                <a:solidFill>
                  <a:srgbClr val="002060"/>
                </a:solidFill>
              </a:rPr>
              <a:t>)</a:t>
            </a:r>
          </a:p>
          <a:p>
            <a:r>
              <a:rPr lang="zh-TW" altLang="en-US" sz="3000" b="1" dirty="0" smtClean="0">
                <a:solidFill>
                  <a:srgbClr val="002060"/>
                </a:solidFill>
              </a:rPr>
              <a:t>超級犀牛</a:t>
            </a:r>
            <a:r>
              <a:rPr lang="en-US" altLang="zh-TW" sz="3000" b="1" dirty="0" smtClean="0">
                <a:solidFill>
                  <a:srgbClr val="002060"/>
                </a:solidFill>
              </a:rPr>
              <a:t>(</a:t>
            </a:r>
            <a:r>
              <a:rPr lang="zh-TW" altLang="en-US" sz="3000" b="1" dirty="0" smtClean="0">
                <a:solidFill>
                  <a:srgbClr val="002060"/>
                </a:solidFill>
              </a:rPr>
              <a:t>低中高</a:t>
            </a:r>
            <a:r>
              <a:rPr lang="en-US" altLang="zh-TW" sz="3000" b="1" dirty="0" smtClean="0">
                <a:solidFill>
                  <a:srgbClr val="002060"/>
                </a:solidFill>
              </a:rPr>
              <a:t>)</a:t>
            </a:r>
            <a:r>
              <a:rPr lang="zh-TW" altLang="en-US" sz="3000" b="1" dirty="0" smtClean="0">
                <a:solidFill>
                  <a:srgbClr val="002060"/>
                </a:solidFill>
              </a:rPr>
              <a:t>       閃靈快手</a:t>
            </a:r>
            <a:r>
              <a:rPr lang="en-US" altLang="zh-TW" sz="3000" b="1" dirty="0" smtClean="0">
                <a:solidFill>
                  <a:srgbClr val="002060"/>
                </a:solidFill>
              </a:rPr>
              <a:t>(</a:t>
            </a:r>
            <a:r>
              <a:rPr lang="zh-TW" altLang="en-US" sz="3000" b="1" dirty="0" smtClean="0">
                <a:solidFill>
                  <a:srgbClr val="002060"/>
                </a:solidFill>
              </a:rPr>
              <a:t>低中高</a:t>
            </a:r>
            <a:r>
              <a:rPr lang="en-US" altLang="zh-TW" sz="3000" b="1" dirty="0" smtClean="0">
                <a:solidFill>
                  <a:srgbClr val="002060"/>
                </a:solidFill>
              </a:rPr>
              <a:t>)</a:t>
            </a:r>
          </a:p>
          <a:p>
            <a:r>
              <a:rPr lang="zh-TW" altLang="en-US" sz="3000" b="1" dirty="0" smtClean="0">
                <a:solidFill>
                  <a:srgbClr val="002060"/>
                </a:solidFill>
              </a:rPr>
              <a:t>拉密     </a:t>
            </a:r>
            <a:r>
              <a:rPr lang="en-US" altLang="zh-TW" sz="3000" b="1" dirty="0" smtClean="0">
                <a:solidFill>
                  <a:srgbClr val="002060"/>
                </a:solidFill>
              </a:rPr>
              <a:t>(</a:t>
            </a:r>
            <a:r>
              <a:rPr lang="zh-TW" altLang="en-US" sz="3000" b="1" dirty="0" smtClean="0">
                <a:solidFill>
                  <a:srgbClr val="002060"/>
                </a:solidFill>
              </a:rPr>
              <a:t>中高</a:t>
            </a:r>
            <a:r>
              <a:rPr lang="en-US" altLang="zh-TW" sz="3000" b="1" dirty="0" smtClean="0">
                <a:solidFill>
                  <a:srgbClr val="002060"/>
                </a:solidFill>
              </a:rPr>
              <a:t>)</a:t>
            </a:r>
            <a:r>
              <a:rPr lang="zh-TW" altLang="en-US" sz="3000" b="1" dirty="0" smtClean="0">
                <a:solidFill>
                  <a:srgbClr val="002060"/>
                </a:solidFill>
              </a:rPr>
              <a:t>               格格不入 </a:t>
            </a:r>
            <a:r>
              <a:rPr lang="en-US" altLang="zh-TW" sz="3000" b="1" dirty="0" smtClean="0">
                <a:solidFill>
                  <a:srgbClr val="002060"/>
                </a:solidFill>
              </a:rPr>
              <a:t>(</a:t>
            </a:r>
            <a:r>
              <a:rPr lang="zh-TW" altLang="en-US" sz="3000" b="1" dirty="0" smtClean="0">
                <a:solidFill>
                  <a:srgbClr val="002060"/>
                </a:solidFill>
              </a:rPr>
              <a:t>中高</a:t>
            </a:r>
            <a:r>
              <a:rPr lang="en-US" altLang="zh-TW" sz="3000" b="1" dirty="0" smtClean="0">
                <a:solidFill>
                  <a:srgbClr val="002060"/>
                </a:solidFill>
              </a:rPr>
              <a:t>)</a:t>
            </a:r>
          </a:p>
          <a:p>
            <a:r>
              <a:rPr lang="zh-TW" altLang="en-US" sz="3000" b="1" dirty="0" smtClean="0">
                <a:solidFill>
                  <a:srgbClr val="002060"/>
                </a:solidFill>
              </a:rPr>
              <a:t>動物園</a:t>
            </a:r>
            <a:r>
              <a:rPr lang="en-US" altLang="zh-TW" sz="3000" b="1" dirty="0" smtClean="0">
                <a:solidFill>
                  <a:srgbClr val="002060"/>
                </a:solidFill>
              </a:rPr>
              <a:t>(</a:t>
            </a:r>
            <a:r>
              <a:rPr lang="zh-TW" altLang="en-US" sz="3000" b="1" dirty="0" smtClean="0">
                <a:solidFill>
                  <a:srgbClr val="002060"/>
                </a:solidFill>
              </a:rPr>
              <a:t>中高</a:t>
            </a:r>
            <a:r>
              <a:rPr lang="en-US" altLang="zh-TW" sz="3000" b="1" dirty="0" smtClean="0">
                <a:solidFill>
                  <a:srgbClr val="002060"/>
                </a:solidFill>
              </a:rPr>
              <a:t>)</a:t>
            </a:r>
            <a:r>
              <a:rPr lang="zh-TW" altLang="en-US" sz="3000" b="1" dirty="0" smtClean="0">
                <a:solidFill>
                  <a:srgbClr val="002060"/>
                </a:solidFill>
              </a:rPr>
              <a:t>                字字轉機</a:t>
            </a:r>
            <a:r>
              <a:rPr lang="en-US" altLang="zh-TW" sz="3000" b="1" dirty="0" smtClean="0">
                <a:solidFill>
                  <a:srgbClr val="002060"/>
                </a:solidFill>
              </a:rPr>
              <a:t>(</a:t>
            </a:r>
            <a:r>
              <a:rPr lang="zh-TW" altLang="en-US" sz="3000" b="1" dirty="0" smtClean="0">
                <a:solidFill>
                  <a:srgbClr val="002060"/>
                </a:solidFill>
              </a:rPr>
              <a:t>中高</a:t>
            </a:r>
            <a:r>
              <a:rPr lang="en-US" altLang="zh-TW" sz="3000" b="1" dirty="0" smtClean="0">
                <a:solidFill>
                  <a:srgbClr val="002060"/>
                </a:solidFill>
              </a:rPr>
              <a:t>)</a:t>
            </a:r>
          </a:p>
          <a:p>
            <a:r>
              <a:rPr lang="zh-TW" altLang="en-US" sz="3000" b="1" dirty="0" smtClean="0">
                <a:solidFill>
                  <a:srgbClr val="002060"/>
                </a:solidFill>
              </a:rPr>
              <a:t>璀璨寶石</a:t>
            </a:r>
            <a:r>
              <a:rPr lang="en-US" altLang="zh-TW" sz="3000" b="1" dirty="0" smtClean="0">
                <a:solidFill>
                  <a:srgbClr val="002060"/>
                </a:solidFill>
              </a:rPr>
              <a:t>(</a:t>
            </a:r>
            <a:r>
              <a:rPr lang="zh-TW" altLang="en-US" sz="3000" b="1" dirty="0" smtClean="0">
                <a:solidFill>
                  <a:srgbClr val="002060"/>
                </a:solidFill>
              </a:rPr>
              <a:t>中高</a:t>
            </a:r>
            <a:r>
              <a:rPr lang="en-US" altLang="zh-TW" sz="3000" b="1" dirty="0" smtClean="0">
                <a:solidFill>
                  <a:srgbClr val="00206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4025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406" y="3300476"/>
            <a:ext cx="2857500" cy="2857500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36591">
            <a:off x="114473" y="678755"/>
            <a:ext cx="1321706" cy="1321706"/>
          </a:xfrm>
          <a:prstGeom prst="rect">
            <a:avLst/>
          </a:prstGeom>
        </p:spPr>
      </p:pic>
      <p:sp>
        <p:nvSpPr>
          <p:cNvPr id="5" name="文本框 3"/>
          <p:cNvSpPr txBox="1"/>
          <p:nvPr/>
        </p:nvSpPr>
        <p:spPr>
          <a:xfrm>
            <a:off x="1550652" y="1016442"/>
            <a:ext cx="96202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6000" b="1" dirty="0" smtClean="0">
                <a:solidFill>
                  <a:srgbClr val="805C2F"/>
                </a:solidFill>
                <a:latin typeface="華康墨字體" panose="02010609010101010101" pitchFamily="49" charset="-120"/>
                <a:ea typeface="華康墨字體" panose="02010609010101010101" pitchFamily="49" charset="-120"/>
                <a:cs typeface="inpin heiti" charset="-122"/>
              </a:rPr>
              <a:t>歡迎加入</a:t>
            </a:r>
            <a:endParaRPr kumimoji="1" lang="en-US" altLang="zh-TW" sz="6000" b="1" dirty="0" smtClean="0">
              <a:solidFill>
                <a:srgbClr val="805C2F"/>
              </a:solidFill>
              <a:latin typeface="華康墨字體" panose="02010609010101010101" pitchFamily="49" charset="-120"/>
              <a:ea typeface="華康墨字體" panose="02010609010101010101" pitchFamily="49" charset="-120"/>
              <a:cs typeface="inpin heiti" charset="-122"/>
            </a:endParaRPr>
          </a:p>
          <a:p>
            <a:r>
              <a:rPr kumimoji="1" lang="zh-TW" altLang="en-US" sz="6000" b="1" dirty="0" smtClean="0">
                <a:solidFill>
                  <a:srgbClr val="FF0000"/>
                </a:solidFill>
                <a:latin typeface="華康墨字體" panose="02010609010101010101" pitchFamily="49" charset="-120"/>
                <a:ea typeface="華康墨字體" panose="02010609010101010101" pitchFamily="49" charset="-120"/>
                <a:cs typeface="inpin heiti" charset="-122"/>
              </a:rPr>
              <a:t>桌遊教育</a:t>
            </a:r>
            <a:r>
              <a:rPr kumimoji="1" lang="en-US" altLang="zh-TW" sz="6000" b="1" dirty="0" smtClean="0">
                <a:solidFill>
                  <a:srgbClr val="FF0000"/>
                </a:solidFill>
                <a:latin typeface="華康墨字體" panose="02010609010101010101" pitchFamily="49" charset="-120"/>
                <a:ea typeface="華康墨字體" panose="02010609010101010101" pitchFamily="49" charset="-120"/>
                <a:cs typeface="inpin heiti" charset="-122"/>
              </a:rPr>
              <a:t>fun</a:t>
            </a:r>
            <a:r>
              <a:rPr kumimoji="1" lang="zh-TW" altLang="en-US" sz="6000" b="1" dirty="0" smtClean="0">
                <a:solidFill>
                  <a:srgbClr val="FF0000"/>
                </a:solidFill>
                <a:latin typeface="華康墨字體" panose="02010609010101010101" pitchFamily="49" charset="-120"/>
                <a:ea typeface="華康墨字體" panose="02010609010101010101" pitchFamily="49" charset="-120"/>
                <a:cs typeface="inpin heiti" charset="-122"/>
              </a:rPr>
              <a:t>手玩</a:t>
            </a:r>
            <a:r>
              <a:rPr kumimoji="1" lang="zh-TW" altLang="en-US" sz="6000" b="1" dirty="0" smtClean="0">
                <a:solidFill>
                  <a:srgbClr val="805C2F"/>
                </a:solidFill>
                <a:latin typeface="華康墨字體" panose="02010609010101010101" pitchFamily="49" charset="-120"/>
                <a:ea typeface="華康墨字體" panose="02010609010101010101" pitchFamily="49" charset="-120"/>
                <a:cs typeface="inpin heiti" charset="-122"/>
              </a:rPr>
              <a:t>社團</a:t>
            </a:r>
            <a:endParaRPr kumimoji="1" lang="zh-CN" altLang="en-US" sz="6000" b="1" dirty="0">
              <a:solidFill>
                <a:srgbClr val="805C2F"/>
              </a:solidFill>
              <a:latin typeface="華康墨字體" panose="02010609010101010101" pitchFamily="49" charset="-120"/>
              <a:ea typeface="華康墨字體" panose="02010609010101010101" pitchFamily="49" charset="-120"/>
              <a:cs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310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302" y="595505"/>
            <a:ext cx="7314819" cy="548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 txBox="1">
            <a:spLocks/>
          </p:cNvSpPr>
          <p:nvPr/>
        </p:nvSpPr>
        <p:spPr>
          <a:xfrm>
            <a:off x="677334" y="1362893"/>
            <a:ext cx="5417573" cy="5231871"/>
          </a:xfrm>
          <a:prstGeom prst="rect">
            <a:avLst/>
          </a:prstGeom>
        </p:spPr>
        <p:txBody>
          <a:bodyPr>
            <a:normAutofit/>
          </a:bodyPr>
          <a:lstStyle>
            <a:lvl1pPr marL="228595" indent="-228595" algn="l" defTabSz="914380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5" indent="-228595" algn="l" defTabSz="9143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4" indent="-228595" algn="l" defTabSz="9143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4" indent="-228595" algn="l" defTabSz="9143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56" indent="-228595" algn="l" defTabSz="9143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44" indent="-228595" algn="l" defTabSz="9143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34" indent="-228595" algn="l" defTabSz="9143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25" indent="-228595" algn="l" defTabSz="9143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15" indent="-228595" algn="l" defTabSz="9143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latin typeface="華康彩帶體" panose="040B0709000000000000" pitchFamily="81" charset="-120"/>
                <a:ea typeface="華康彩帶體" panose="040B0709000000000000" pitchFamily="81" charset="-120"/>
              </a:rPr>
              <a:t>增加專注力、思考力、創造力</a:t>
            </a:r>
            <a:endParaRPr lang="en-US" altLang="zh-TW" dirty="0" smtClean="0">
              <a:latin typeface="華康彩帶體" panose="040B0709000000000000" pitchFamily="81" charset="-120"/>
              <a:ea typeface="華康彩帶體" panose="040B0709000000000000" pitchFamily="81" charset="-120"/>
            </a:endParaRPr>
          </a:p>
          <a:p>
            <a:endParaRPr lang="en-US" altLang="zh-TW" dirty="0" smtClean="0">
              <a:latin typeface="華康彩帶體" panose="040B0709000000000000" pitchFamily="81" charset="-120"/>
              <a:ea typeface="華康彩帶體" panose="040B0709000000000000" pitchFamily="81" charset="-120"/>
            </a:endParaRPr>
          </a:p>
          <a:p>
            <a:r>
              <a:rPr lang="zh-TW" altLang="en-US" dirty="0" smtClean="0">
                <a:latin typeface="華康彩帶體" panose="040B0709000000000000" pitchFamily="81" charset="-120"/>
                <a:ea typeface="華康彩帶體" panose="040B0709000000000000" pitchFamily="81" charset="-120"/>
              </a:rPr>
              <a:t>增加親子關係與互動</a:t>
            </a:r>
            <a:endParaRPr lang="en-US" altLang="zh-TW" dirty="0" smtClean="0">
              <a:latin typeface="華康彩帶體" panose="040B0709000000000000" pitchFamily="81" charset="-120"/>
              <a:ea typeface="華康彩帶體" panose="040B0709000000000000" pitchFamily="81" charset="-120"/>
            </a:endParaRPr>
          </a:p>
          <a:p>
            <a:endParaRPr lang="en-US" altLang="zh-TW" dirty="0" smtClean="0">
              <a:latin typeface="華康彩帶體" panose="040B0709000000000000" pitchFamily="81" charset="-120"/>
              <a:ea typeface="華康彩帶體" panose="040B0709000000000000" pitchFamily="81" charset="-120"/>
            </a:endParaRPr>
          </a:p>
          <a:p>
            <a:r>
              <a:rPr lang="zh-TW" altLang="en-US" dirty="0" smtClean="0">
                <a:latin typeface="華康彩帶體" panose="040B0709000000000000" pitchFamily="81" charset="-120"/>
                <a:ea typeface="華康彩帶體" panose="040B0709000000000000" pitchFamily="81" charset="-120"/>
              </a:rPr>
              <a:t>增加知識</a:t>
            </a:r>
            <a:endParaRPr lang="en-US" altLang="zh-TW" dirty="0" smtClean="0">
              <a:latin typeface="華康彩帶體" panose="040B0709000000000000" pitchFamily="81" charset="-120"/>
              <a:ea typeface="華康彩帶體" panose="040B0709000000000000" pitchFamily="81" charset="-120"/>
            </a:endParaRPr>
          </a:p>
          <a:p>
            <a:endParaRPr lang="en-US" altLang="zh-TW" dirty="0" smtClean="0">
              <a:latin typeface="華康彩帶體" panose="040B0709000000000000" pitchFamily="81" charset="-120"/>
              <a:ea typeface="華康彩帶體" panose="040B0709000000000000" pitchFamily="81" charset="-120"/>
            </a:endParaRPr>
          </a:p>
          <a:p>
            <a:r>
              <a:rPr lang="zh-TW" altLang="en-US" dirty="0" smtClean="0">
                <a:solidFill>
                  <a:srgbClr val="FF0000"/>
                </a:solidFill>
                <a:latin typeface="華康彩帶體" panose="040B0709000000000000" pitchFamily="81" charset="-120"/>
                <a:ea typeface="華康彩帶體" panose="040B0709000000000000" pitchFamily="81" charset="-120"/>
              </a:rPr>
              <a:t>桌遊能讓孩子學會跌倒</a:t>
            </a:r>
            <a:endParaRPr lang="en-US" altLang="zh-TW" dirty="0" smtClean="0">
              <a:solidFill>
                <a:srgbClr val="FF0000"/>
              </a:solidFill>
              <a:latin typeface="華康彩帶體" panose="040B0709000000000000" pitchFamily="81" charset="-120"/>
              <a:ea typeface="華康彩帶體" panose="040B0709000000000000" pitchFamily="81" charset="-120"/>
            </a:endParaRPr>
          </a:p>
          <a:p>
            <a:endParaRPr lang="en-US" altLang="zh-TW" dirty="0" smtClean="0">
              <a:solidFill>
                <a:srgbClr val="FF0000"/>
              </a:solidFill>
              <a:latin typeface="華康彩帶體" panose="040B0709000000000000" pitchFamily="81" charset="-120"/>
              <a:ea typeface="華康彩帶體" panose="040B0709000000000000" pitchFamily="81" charset="-120"/>
            </a:endParaRPr>
          </a:p>
          <a:p>
            <a:r>
              <a:rPr lang="zh-TW" altLang="en-US" dirty="0" smtClean="0">
                <a:latin typeface="華康彩帶體" panose="040B0709000000000000" pitchFamily="81" charset="-120"/>
                <a:ea typeface="華康彩帶體" panose="040B0709000000000000" pitchFamily="81" charset="-120"/>
              </a:rPr>
              <a:t>確切目標、尋找方法</a:t>
            </a:r>
            <a:r>
              <a:rPr lang="en-US" altLang="zh-TW" dirty="0" smtClean="0">
                <a:latin typeface="華康彩帶體" panose="040B0709000000000000" pitchFamily="81" charset="-120"/>
                <a:ea typeface="華康彩帶體" panose="040B0709000000000000" pitchFamily="81" charset="-120"/>
              </a:rPr>
              <a:t>(</a:t>
            </a:r>
            <a:r>
              <a:rPr lang="zh-TW" altLang="en-US" dirty="0" smtClean="0">
                <a:latin typeface="華康彩帶體" panose="040B0709000000000000" pitchFamily="81" charset="-120"/>
                <a:ea typeface="華康彩帶體" panose="040B0709000000000000" pitchFamily="81" charset="-120"/>
              </a:rPr>
              <a:t>主要策略</a:t>
            </a:r>
            <a:r>
              <a:rPr lang="en-US" altLang="zh-TW" dirty="0" smtClean="0">
                <a:latin typeface="華康彩帶體" panose="040B0709000000000000" pitchFamily="81" charset="-120"/>
                <a:ea typeface="華康彩帶體" panose="040B0709000000000000" pitchFamily="81" charset="-120"/>
              </a:rPr>
              <a:t>)</a:t>
            </a:r>
            <a:r>
              <a:rPr lang="zh-TW" altLang="en-US" dirty="0" smtClean="0">
                <a:latin typeface="華康彩帶體" panose="040B0709000000000000" pitchFamily="81" charset="-120"/>
                <a:ea typeface="華康彩帶體" panose="040B0709000000000000" pitchFamily="81" charset="-120"/>
              </a:rPr>
              <a:t>、建立人際關係、遵守規範、</a:t>
            </a:r>
            <a:endParaRPr lang="en-US" altLang="zh-TW" dirty="0" smtClean="0">
              <a:latin typeface="華康彩帶體" panose="040B0709000000000000" pitchFamily="81" charset="-120"/>
              <a:ea typeface="華康彩帶體" panose="040B0709000000000000" pitchFamily="81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7"/>
          <a:stretch/>
        </p:blipFill>
        <p:spPr>
          <a:xfrm rot="16200000">
            <a:off x="5973027" y="1236583"/>
            <a:ext cx="6213635" cy="50292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244" y="1460290"/>
            <a:ext cx="5068540" cy="337374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1" r="11027"/>
          <a:stretch/>
        </p:blipFill>
        <p:spPr>
          <a:xfrm>
            <a:off x="6094907" y="1099657"/>
            <a:ext cx="5868934" cy="5495107"/>
          </a:xfrm>
          <a:prstGeom prst="rect">
            <a:avLst/>
          </a:prstGeom>
        </p:spPr>
      </p:pic>
      <p:pic>
        <p:nvPicPr>
          <p:cNvPr id="7" name="Picture 2" descr="https://i2.kknews.cc/SIG=2j28o95/ctp-vzntr/1529366919765p117296q8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87"/>
          <a:stretch/>
        </p:blipFill>
        <p:spPr bwMode="auto">
          <a:xfrm>
            <a:off x="6094907" y="1063101"/>
            <a:ext cx="5920759" cy="537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49" y="-185961"/>
            <a:ext cx="1241891" cy="1660652"/>
          </a:xfrm>
          <a:prstGeom prst="rect">
            <a:avLst/>
          </a:prstGeom>
        </p:spPr>
      </p:pic>
      <p:grpSp>
        <p:nvGrpSpPr>
          <p:cNvPr id="12" name="群組 11"/>
          <p:cNvGrpSpPr/>
          <p:nvPr/>
        </p:nvGrpSpPr>
        <p:grpSpPr>
          <a:xfrm>
            <a:off x="1261925" y="129138"/>
            <a:ext cx="5127723" cy="2862322"/>
            <a:chOff x="2790281" y="352523"/>
            <a:chExt cx="1306286" cy="28623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圓角矩形 12"/>
            <p:cNvSpPr/>
            <p:nvPr/>
          </p:nvSpPr>
          <p:spPr>
            <a:xfrm>
              <a:off x="2790281" y="406110"/>
              <a:ext cx="1306286" cy="566289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2890684" y="352523"/>
              <a:ext cx="1105481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dirty="0" smtClean="0">
                  <a:latin typeface="華康粗圓體" panose="020F0709000000000000" pitchFamily="49" charset="-120"/>
                  <a:ea typeface="華康粗圓體" panose="020F0709000000000000" pitchFamily="49" charset="-120"/>
                </a:rPr>
                <a:t>桌遊帶給孩子的好處</a:t>
              </a:r>
              <a:endParaRPr lang="zh-TW" altLang="en-US" sz="3600" dirty="0">
                <a:latin typeface="華康粗圓體" panose="020F0709000000000000" pitchFamily="49" charset="-120"/>
                <a:ea typeface="華康粗圓體" panose="020F0709000000000000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609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1747" y="279843"/>
            <a:ext cx="7855100" cy="638989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680" y="1084102"/>
            <a:ext cx="6559296" cy="543978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090983" y="2749059"/>
            <a:ext cx="67550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6000" b="1" dirty="0" smtClean="0">
                <a:latin typeface="華康墨字體" panose="040B0909000000000000" pitchFamily="81" charset="-120"/>
                <a:ea typeface="華康墨字體" panose="040B0909000000000000" pitchFamily="81" charset="-120"/>
                <a:cs typeface="inpin heiti" charset="-122"/>
              </a:rPr>
              <a:t>最有效的學習方式</a:t>
            </a:r>
            <a:endParaRPr kumimoji="1" lang="zh-CN" altLang="en-US" sz="6000" b="1" dirty="0">
              <a:latin typeface="華康墨字體" panose="040B0909000000000000" pitchFamily="81" charset="-120"/>
              <a:ea typeface="華康墨字體" panose="040B0909000000000000" pitchFamily="81" charset="-120"/>
              <a:cs typeface="inpin heiti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9942" y="3757740"/>
            <a:ext cx="2984932" cy="298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3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786C693A-66A6-43F5-A7A6-87BC6C2A4DB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清新蓝年终汇报时尚风2018报告PPT模版 - 副本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</TotalTime>
  <Words>1848</Words>
  <Application>Microsoft Office PowerPoint</Application>
  <PresentationFormat>寬螢幕</PresentationFormat>
  <Paragraphs>330</Paragraphs>
  <Slides>77</Slides>
  <Notes>16</Notes>
  <HiddenSlides>0</HiddenSlides>
  <MMClips>1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77</vt:i4>
      </vt:variant>
    </vt:vector>
  </HeadingPairs>
  <TitlesOfParts>
    <vt:vector size="90" baseType="lpstr">
      <vt:lpstr>等线</vt:lpstr>
      <vt:lpstr>等线 Light</vt:lpstr>
      <vt:lpstr>inpin heiti</vt:lpstr>
      <vt:lpstr>微软雅黑</vt:lpstr>
      <vt:lpstr>Microsoft YaHei UI Light</vt:lpstr>
      <vt:lpstr>華康彩帶體</vt:lpstr>
      <vt:lpstr>華康粗圓體</vt:lpstr>
      <vt:lpstr>華康墨字體</vt:lpstr>
      <vt:lpstr>新細明體</vt:lpstr>
      <vt:lpstr>標楷體</vt:lpstr>
      <vt:lpstr>Arial</vt:lpstr>
      <vt:lpstr>Verdana</vt:lpstr>
      <vt:lpstr>Office 主题​​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玉琳 何</cp:lastModifiedBy>
  <cp:revision>102</cp:revision>
  <dcterms:created xsi:type="dcterms:W3CDTF">2017-12-04T13:07:05Z</dcterms:created>
  <dcterms:modified xsi:type="dcterms:W3CDTF">2020-07-16T03:24:05Z</dcterms:modified>
</cp:coreProperties>
</file>