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Playfair Display"/>
      <p:regular r:id="rId31"/>
      <p:bold r:id="rId32"/>
      <p:italic r:id="rId33"/>
      <p:boldItalic r:id="rId34"/>
    </p:embeddedFont>
    <p:embeddedFont>
      <p:font typeface="Montserrat"/>
      <p:regular r:id="rId35"/>
      <p:bold r:id="rId36"/>
      <p:italic r:id="rId37"/>
      <p:boldItalic r:id="rId38"/>
    </p:embeddedFont>
    <p:embeddedFont>
      <p:font typeface="Oswald"/>
      <p:regular r:id="rId39"/>
      <p:bold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Oswald-bold.fntdata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PlayfairDisplay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PlayfairDisplay-italic.fntdata"/><Relationship Id="rId10" Type="http://schemas.openxmlformats.org/officeDocument/2006/relationships/slide" Target="slides/slide5.xml"/><Relationship Id="rId32" Type="http://schemas.openxmlformats.org/officeDocument/2006/relationships/font" Target="fonts/PlayfairDisplay-bold.fntdata"/><Relationship Id="rId13" Type="http://schemas.openxmlformats.org/officeDocument/2006/relationships/slide" Target="slides/slide8.xml"/><Relationship Id="rId35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34" Type="http://schemas.openxmlformats.org/officeDocument/2006/relationships/font" Target="fonts/PlayfairDisplay-boldItalic.fntdata"/><Relationship Id="rId15" Type="http://schemas.openxmlformats.org/officeDocument/2006/relationships/slide" Target="slides/slide10.xml"/><Relationship Id="rId37" Type="http://schemas.openxmlformats.org/officeDocument/2006/relationships/font" Target="fonts/Montserrat-italic.fntdata"/><Relationship Id="rId14" Type="http://schemas.openxmlformats.org/officeDocument/2006/relationships/slide" Target="slides/slide9.xml"/><Relationship Id="rId36" Type="http://schemas.openxmlformats.org/officeDocument/2006/relationships/font" Target="fonts/Montserrat-bold.fntdata"/><Relationship Id="rId17" Type="http://schemas.openxmlformats.org/officeDocument/2006/relationships/slide" Target="slides/slide12.xml"/><Relationship Id="rId39" Type="http://schemas.openxmlformats.org/officeDocument/2006/relationships/font" Target="fonts/Oswald-regular.fntdata"/><Relationship Id="rId16" Type="http://schemas.openxmlformats.org/officeDocument/2006/relationships/slide" Target="slides/slide11.xml"/><Relationship Id="rId38" Type="http://schemas.openxmlformats.org/officeDocument/2006/relationships/font" Target="fonts/Montserrat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660c6548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660c6548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8660c65489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8660c65489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8660c65489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8660c65489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8660c65489_1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8660c65489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8660c65489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8660c65489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8660c65489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8660c65489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8660c65489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8660c65489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8660c65489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8660c65489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8660c65489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8660c65489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8660c65489_1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8660c65489_1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8660c65489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8660c65489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8660c65489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8660c65489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8660c65489_1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8660c65489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8660c65489_1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8660c65489_1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8660c65489_1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8660c65489_1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8660c65489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8660c65489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8660c65489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8660c65489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8660c65489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8660c65489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660c65489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660c65489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660c65489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660c65489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660c65489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660c65489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660c65489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660c65489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660c65489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660c65489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8660c65489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8660c65489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youtube.com/watch?v=MHngqNgXxgo" TargetMode="External"/><Relationship Id="rId4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eb.klokah.tw/pbc/book/online5/index.php?id=52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eb.klokah.tw/pbc/book/online5/index.php?id=103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eb.klokah.tw/pbc/book/online5/index.php?id=104" TargetMode="External"/><Relationship Id="rId4" Type="http://schemas.openxmlformats.org/officeDocument/2006/relationships/hyperlink" Target="http://web.klokah.tw/pbc/book/online5/index.php?id=104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eb.klokah.tw/pbc/book/online5/index.php?id=56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web.klokah.tw/pbc/book/online5/index.php?id=666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web.klokah.tw/pbc/book/online5/index.php?id=111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web.klokah.tw/pbc/book/online5/index.php?id=109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eb.klokah.tw/pbc/book/online5/index.php?id=65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reurl.cc/X6z54R" TargetMode="External"/><Relationship Id="rId4" Type="http://schemas.openxmlformats.org/officeDocument/2006/relationships/hyperlink" Target="https://reurl.cc/X6z54R" TargetMode="External"/><Relationship Id="rId5" Type="http://schemas.openxmlformats.org/officeDocument/2006/relationships/image" Target="../media/image7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eb.klokah.tw/pbc/book/online5/index.php?id=113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://web.klokah.tw/pbc/book/online5/index.php?id=98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web.klokah.tw/pbc/book/online5/index.php?id=95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reurl.cc/pdGZ4a" TargetMode="External"/><Relationship Id="rId4" Type="http://schemas.openxmlformats.org/officeDocument/2006/relationships/hyperlink" Target="https://reurl.cc/pdGZ4a" TargetMode="External"/><Relationship Id="rId5" Type="http://schemas.openxmlformats.org/officeDocument/2006/relationships/hyperlink" Target="https://reurl.cc/628LYM" TargetMode="External"/><Relationship Id="rId6" Type="http://schemas.openxmlformats.org/officeDocument/2006/relationships/hyperlink" Target="https://reurl.cc/628LYM" TargetMode="External"/><Relationship Id="rId7" Type="http://schemas.openxmlformats.org/officeDocument/2006/relationships/hyperlink" Target="https://reurl.cc/j7ARYZ" TargetMode="External"/><Relationship Id="rId8" Type="http://schemas.openxmlformats.org/officeDocument/2006/relationships/hyperlink" Target="https://reurl.cc/j7ARYZ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youtube.com/watch?v=YYluAJW32EM" TargetMode="External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XwI6WddlGt8" TargetMode="External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jCOw7RZYeBc" TargetMode="External"/><Relationship Id="rId4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繪本與語法教學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2020/07/16 劉宇陽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聽說教學法</a:t>
            </a:r>
            <a:endParaRPr/>
          </a:p>
        </p:txBody>
      </p:sp>
      <p:sp>
        <p:nvSpPr>
          <p:cNvPr id="131" name="Google Shape;131;p22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/>
              <a:t>(*) 以聽力和口說之流暢與音調之恰當為首要目標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/>
              <a:t>(*) 閱讀和書寫的正確性，安排在聽說練習之後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 sz="2400"/>
              <a:t>(*) 強調語法的</a:t>
            </a:r>
            <a:r>
              <a:rPr lang="zh-TW" sz="2400">
                <a:latin typeface="Arial"/>
                <a:ea typeface="Arial"/>
                <a:cs typeface="Arial"/>
                <a:sym typeface="Arial"/>
              </a:rPr>
              <a:t>「機械練習」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聽說教學法</a:t>
            </a:r>
            <a:endParaRPr/>
          </a:p>
        </p:txBody>
      </p:sp>
      <p:sp>
        <p:nvSpPr>
          <p:cNvPr id="137" name="Google Shape;137;p23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8" name="Google Shape;138;p23" title="【2018母語巢 教學法系列影片】聽說教學法 林錦宏老師示範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23925" y="12972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大魚的嘴巴</a:t>
            </a:r>
            <a:endParaRPr/>
          </a:p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透過繪本學習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「歸納式語法」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http://web.klokah.tw/pbc/book/online5/index.php?id=52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75275" y="2346025"/>
            <a:ext cx="2593425" cy="259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51" name="Google Shape;151;p2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名詞 -- 愛織布的馬耀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</a:t>
            </a: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57" name="Google Shape;157;p2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狀態形容 -- 漁網與太陽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</a:t>
            </a: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ttp://web.klokah.tw/pbc/book/online5/index.php?id=</a:t>
            </a: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104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63" name="Google Shape;163;p2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簡單動作 -- 山豬在做什麼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http://web.klokah.tw/pbc/book/online5/index.php?id=56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69" name="Google Shape;169;p2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受事焦點</a:t>
            </a:r>
            <a:r>
              <a:rPr lang="zh-TW"/>
              <a:t>，處所焦點 -- 誰偷了地瓜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http://web.klokah.tw/pbc/book/online5/index.php?id=66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75" name="Google Shape;175;p29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工具</a:t>
            </a:r>
            <a:r>
              <a:rPr lang="zh-TW"/>
              <a:t>焦點，受惠焦點 -- 機器狗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http://web.klokah.tw/pbc/book/online5/index.php?id=111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81" name="Google Shape;181;p30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存在擁有句 -- 媽媽補魚去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http://web.klokah.tw/pbc/book/online5/index.php?id=109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87" name="Google Shape;187;p3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空間 -- 老鼠魚傳說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http://web.klokah.tw/pbc/book/online5/index.php?id=65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今日講義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u="sng">
                <a:solidFill>
                  <a:schemeClr val="hlink"/>
                </a:solidFill>
                <a:hlinkClick r:id="rId3"/>
              </a:rPr>
              <a:t>https://</a:t>
            </a:r>
            <a:r>
              <a:rPr lang="zh-TW" sz="3000" u="sng">
                <a:solidFill>
                  <a:srgbClr val="FF0000"/>
                </a:solidFill>
                <a:hlinkClick r:id="rId4"/>
              </a:rPr>
              <a:t>reurl.cc/X6z54R</a:t>
            </a:r>
            <a:endParaRPr sz="30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94388" y="2013650"/>
            <a:ext cx="2555225" cy="255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93" name="Google Shape;193;p32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時間 -- 人臉辨識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http://web.klokah.tw/pbc/book/online5/index.php?id=113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199" name="Google Shape;199;p33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代名詞 -- 誤會一場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http://web.klokah.tw/pbc/book/online5/index.php?id=98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205" name="Google Shape;205;p3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新創</a:t>
            </a:r>
            <a:r>
              <a:rPr lang="zh-TW"/>
              <a:t>詞 -- 基因改造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http://web.klokah.tw/pbc/book/online5/index.php?id=95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zh-TW"/>
              <a:t>族語E樂園的繪本設計</a:t>
            </a:r>
            <a:endParaRPr/>
          </a:p>
        </p:txBody>
      </p:sp>
      <p:sp>
        <p:nvSpPr>
          <p:cNvPr id="211" name="Google Shape;211;p3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/>
              <a:t>族語E樂園的ppt們：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hlinkClick r:id="rId3"/>
              </a:rPr>
              <a:t>https://</a:t>
            </a:r>
            <a:r>
              <a:rPr lang="zh-TW" sz="2400" u="sng">
                <a:solidFill>
                  <a:srgbClr val="FF0000"/>
                </a:solidFill>
                <a:hlinkClick r:id="rId4"/>
              </a:rPr>
              <a:t>reurl.cc/pdGZ4a</a:t>
            </a:r>
            <a:endParaRPr sz="24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/>
              <a:t>繪本教學ppt：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hlinkClick r:id="rId5"/>
              </a:rPr>
              <a:t>https://</a:t>
            </a:r>
            <a:r>
              <a:rPr lang="zh-TW" sz="2400" u="sng">
                <a:solidFill>
                  <a:srgbClr val="FF0000"/>
                </a:solidFill>
                <a:hlinkClick r:id="rId6"/>
              </a:rPr>
              <a:t>reurl.cc/628LYM</a:t>
            </a:r>
            <a:endParaRPr sz="24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 u="sng">
                <a:solidFill>
                  <a:schemeClr val="hlink"/>
                </a:solidFill>
                <a:hlinkClick r:id="rId7"/>
              </a:rPr>
              <a:t>https://</a:t>
            </a:r>
            <a:r>
              <a:rPr lang="zh-TW" sz="2400" u="sng">
                <a:solidFill>
                  <a:srgbClr val="FF0000"/>
                </a:solidFill>
                <a:hlinkClick r:id="rId8"/>
              </a:rPr>
              <a:t>reurl.cc/j7ARYZ</a:t>
            </a:r>
            <a:endParaRPr sz="24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溝通式教學法</a:t>
            </a:r>
            <a:endParaRPr/>
          </a:p>
        </p:txBody>
      </p:sp>
      <p:sp>
        <p:nvSpPr>
          <p:cNvPr id="217" name="Google Shape;217;p3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(*) 以語言的溝通功能為學習的綱領，如：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     邀請、拒絕、提議、探詢、感謝、道歉、陳述、說服、開始、結束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(*) 讓語言成為使用的語言，不只是教室裡學習的語言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溝通式教學法</a:t>
            </a:r>
            <a:endParaRPr/>
          </a:p>
        </p:txBody>
      </p:sp>
      <p:sp>
        <p:nvSpPr>
          <p:cNvPr id="223" name="Google Shape;223;p3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24" name="Google Shape;224;p37" title="【2018母語巢 教學法系列影片】溝通式教學法 林錦宏老師示範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16350" y="11869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母語 vs 第二語言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阿爆（阿仍仍）fb:  https://www.facebook.com/rengbow&#10;博客來專輯預購連結：&#10;http://www.books.com.tw/exep/cdfile.php?item=0020179715&#10;&#10;『東排三聲代』7/2正式發行&#10;&#10;專輯簡介：&#10;&#10;『聽家人的歌，找回家的路』&#10;當傳承變成歌詞，就是走在回家的路上&#10;所謂幸運,即是有機會完成所愛之人的遺願。&#10;幸運留下vuvu最後的聲音,望能讓更多人聽見她的美好-阿爆（阿仍仍）&#10;&#10;『東排三聲代』‭ ‬排灣古謠專輯（2CD）傳x承&#10;&#10;『傳』-古謠傳授者‭      ‬梁秋妹（米次古）演唱完整收錄古謠收音過程,族語中文雙聲解說東排灣古謠故事背景寓意。‭ ‬&#10;也為紀念她老人家,留住她於世上最後演唱的聲音。&#10;&#10;『承』-古謠承接者‭ ‬阿爆（阿仍仍）王秋蘭（愛靜）傳版中古謠與數十年經驗流行音樂製作團隊重新編曲製作,&#10;並由三人各自演繹出新世代的排灣古謠。" id="73" name="Google Shape;73;p15" title="阿爆（阿仍仍）『東排三聲代 2CD傳x承』錄音幕後花絮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0" y="12340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案例探討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>
                <a:solidFill>
                  <a:srgbClr val="0000FF"/>
                </a:solidFill>
              </a:rPr>
              <a:t>Ira ko waco^ no mako.</a:t>
            </a:r>
            <a:r>
              <a:rPr lang="zh-TW" sz="4000"/>
              <a:t> 我有狗</a:t>
            </a:r>
            <a:endParaRPr sz="4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3000"/>
              <a:t>Q: </a:t>
            </a:r>
            <a:r>
              <a:rPr lang="zh-TW" sz="3000"/>
              <a:t>要怎麼教?</a:t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3000"/>
              <a:t>Q: 要怎麼學?</a:t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 sz="3000"/>
              <a:t>Q: 怎麼樣叫作學會了?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直接教學法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zh-TW" sz="2400"/>
              <a:t>(*) 盡量不要透過翻譯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/>
              <a:t>(*) 透過學生可以直接感受的圖片或動作，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400"/>
              <a:t>      直接瞭解詞彙與句子的意義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直接教學法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8" title="【2018母語巢 教學法系列影片】直接教學法 林錦宏老師示範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0" y="12382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zh-TW"/>
              <a:t>直接教學法</a:t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7175" y="2419350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29550" y="2515950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3450" y="2515950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8800" y="2484075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95150" y="2484075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70200" y="2484075"/>
            <a:ext cx="95250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直接教學法</a:t>
            </a:r>
            <a:endParaRPr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5775" y="2753425"/>
            <a:ext cx="618425" cy="61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5825" y="2743350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1375" y="2743350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4675" y="2743350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65075" y="2720488"/>
            <a:ext cx="618425" cy="61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7075" y="2688138"/>
            <a:ext cx="683150" cy="68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1375" y="2372050"/>
            <a:ext cx="999800" cy="99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825" y="2339900"/>
            <a:ext cx="999800" cy="99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4963" y="2372050"/>
            <a:ext cx="999800" cy="99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直接教學法</a:t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Cecay ko waco^.  Tosa ko waco^. Tolo ko waco^.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Pina ko waco^?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Cecay ko waco^ nora wawa.  </a:t>
            </a:r>
            <a:r>
              <a:rPr lang="zh-TW"/>
              <a:t>Cecay ko waco^ niira.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Tosa</a:t>
            </a:r>
            <a:r>
              <a:rPr lang="zh-TW"/>
              <a:t> ko waco^ nora wawa.  Tosa ko waco^ niira.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Tolo ko waco^ nora wawa.  Tolo ko waco^ niira. 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Pina ko waco^ nora wawa?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Pina ko waco^ niira?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